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0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jpg"/>
  <Override PartName="/ppt/notesSlides/notesSlide9.xml" ContentType="application/vnd.openxmlformats-officedocument.presentationml.notesSlide+xml"/>
  <Override PartName="/ppt/media/image14.jpg" ContentType="image/jpg"/>
  <Override PartName="/ppt/notesSlides/notesSlide10.xml" ContentType="application/vnd.openxmlformats-officedocument.presentationml.notesSlide+xml"/>
  <Override PartName="/ppt/media/image15.jpg" ContentType="image/jpg"/>
  <Override PartName="/ppt/media/image16.jpg" ContentType="image/jpg"/>
  <Override PartName="/ppt/media/image17.jpg" ContentType="image/jp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5.jpg" ContentType="image/jpg"/>
  <Override PartName="/ppt/media/image26.jpg" ContentType="image/jpg"/>
  <Override PartName="/ppt/media/image27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4.jpg" ContentType="image/jp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50.jpg" ContentType="image/jp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59.jpg" ContentType="image/jp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66.jpg" ContentType="image/jpg"/>
  <Override PartName="/ppt/media/image67.jpg" ContentType="image/jpg"/>
  <Override PartName="/ppt/media/image68.jpg" ContentType="image/jp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media/image93.jpg" ContentType="image/jpg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media/image95.jpg" ContentType="image/jpg"/>
  <Override PartName="/ppt/notesSlides/notesSlide54.xml" ContentType="application/vnd.openxmlformats-officedocument.presentationml.notesSlide+xml"/>
  <Override PartName="/ppt/media/image96.jpg" ContentType="image/jpg"/>
  <Override PartName="/ppt/notesSlides/notesSlide55.xml" ContentType="application/vnd.openxmlformats-officedocument.presentationml.notesSlide+xml"/>
  <Override PartName="/ppt/media/image97.jpg" ContentType="image/jpg"/>
  <Override PartName="/ppt/notesSlides/notesSlide56.xml" ContentType="application/vnd.openxmlformats-officedocument.presentationml.notesSlide+xml"/>
  <Override PartName="/ppt/media/image98.jpg" ContentType="image/jpg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media/image104.jpg" ContentType="image/jpg"/>
  <Override PartName="/ppt/notesSlides/notesSlide60.xml" ContentType="application/vnd.openxmlformats-officedocument.presentationml.notesSlide+xml"/>
  <Override PartName="/ppt/media/image105.jpg" ContentType="image/jpg"/>
  <Override PartName="/ppt/media/image106.jpg" ContentType="image/jpg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media/image109.jpg" ContentType="image/jpg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media/image122.jpg" ContentType="image/jpg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media/image130.jpg" ContentType="image/jpg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media/image134.jpg" ContentType="image/jpg"/>
  <Override PartName="/ppt/media/image135.jpg" ContentType="image/jpg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media/image136.jpg" ContentType="image/jpg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media/image138.jpg" ContentType="image/jpg"/>
  <Override PartName="/ppt/media/image142.jpg" ContentType="image/jpg"/>
  <Override PartName="/ppt/media/image143.jpg" ContentType="image/jpg"/>
  <Override PartName="/ppt/media/image144.jpg" ContentType="image/jpg"/>
  <Override PartName="/ppt/media/image145.jpg" ContentType="image/jpg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media/image157.jpg" ContentType="image/jpg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media/image162.jpg" ContentType="image/jpg"/>
  <Override PartName="/ppt/media/image163.jpg" ContentType="image/jpg"/>
  <Override PartName="/ppt/notesSlides/notesSlide95.xml" ContentType="application/vnd.openxmlformats-officedocument.presentationml.notesSlide+xml"/>
  <Override PartName="/ppt/media/image167.jpg" ContentType="image/jpg"/>
  <Override PartName="/ppt/media/image168.jpg" ContentType="image/jpg"/>
  <Override PartName="/ppt/notesSlides/notesSlide96.xml" ContentType="application/vnd.openxmlformats-officedocument.presentationml.notesSlide+xml"/>
  <Override PartName="/ppt/media/image169.jpg" ContentType="image/jpg"/>
  <Override PartName="/ppt/notesSlides/notesSlide97.xml" ContentType="application/vnd.openxmlformats-officedocument.presentationml.notesSlide+xml"/>
  <Override PartName="/ppt/media/image170.jpg" ContentType="image/jpg"/>
  <Override PartName="/ppt/notesSlides/notesSlide98.xml" ContentType="application/vnd.openxmlformats-officedocument.presentationml.notesSlide+xml"/>
  <Override PartName="/ppt/media/image171.jpg" ContentType="image/jpg"/>
  <Override PartName="/ppt/notesSlides/notesSlide99.xml" ContentType="application/vnd.openxmlformats-officedocument.presentationml.notesSlide+xml"/>
  <Override PartName="/ppt/media/image172.jpg" ContentType="image/jpg"/>
  <Override PartName="/ppt/notesSlides/notesSlide100.xml" ContentType="application/vnd.openxmlformats-officedocument.presentationml.notesSlide+xml"/>
  <Override PartName="/ppt/media/image173.jpg" ContentType="image/jpg"/>
  <Override PartName="/ppt/notesSlides/notesSlide101.xml" ContentType="application/vnd.openxmlformats-officedocument.presentationml.notesSlide+xml"/>
  <Override PartName="/ppt/media/image174.jpg" ContentType="image/jpg"/>
  <Override PartName="/ppt/notesSlides/notesSlide102.xml" ContentType="application/vnd.openxmlformats-officedocument.presentationml.notesSlide+xml"/>
  <Override PartName="/ppt/media/image175.jpg" ContentType="image/jpg"/>
  <Override PartName="/ppt/notesSlides/notesSlide103.xml" ContentType="application/vnd.openxmlformats-officedocument.presentationml.notesSlide+xml"/>
  <Override PartName="/ppt/media/image176.jpg" ContentType="image/jpg"/>
  <Override PartName="/ppt/notesSlides/notesSlide104.xml" ContentType="application/vnd.openxmlformats-officedocument.presentationml.notesSlide+xml"/>
  <Override PartName="/ppt/media/image177.jpg" ContentType="image/jpg"/>
  <Override PartName="/ppt/notesSlides/notesSlide105.xml" ContentType="application/vnd.openxmlformats-officedocument.presentationml.notesSlide+xml"/>
  <Override PartName="/ppt/media/image178.jpg" ContentType="image/jpg"/>
  <Override PartName="/ppt/media/image179.jpg" ContentType="image/jpg"/>
  <Override PartName="/ppt/media/image180.jpg" ContentType="image/jpg"/>
  <Override PartName="/ppt/media/image181.jpg" ContentType="image/jpg"/>
  <Override PartName="/ppt/media/image182.jpg" ContentType="image/jpg"/>
  <Override PartName="/ppt/media/image183.jpg" ContentType="image/jpg"/>
  <Override PartName="/ppt/media/image184.jpg" ContentType="image/jpg"/>
  <Override PartName="/ppt/media/image185.jpg" ContentType="image/jpg"/>
  <Override PartName="/ppt/notesSlides/notesSlide106.xml" ContentType="application/vnd.openxmlformats-officedocument.presentationml.notesSlide+xml"/>
  <Override PartName="/ppt/media/image186.jpg" ContentType="image/jpg"/>
  <Override PartName="/ppt/media/image187.jpg" ContentType="image/jpg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23"/>
  </p:notesMasterIdLst>
  <p:handoutMasterIdLst>
    <p:handoutMasterId r:id="rId124"/>
  </p:handoutMasterIdLst>
  <p:sldIdLst>
    <p:sldId id="389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390" r:id="rId19"/>
    <p:sldId id="3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2" r:id="rId30"/>
    <p:sldId id="303" r:id="rId31"/>
    <p:sldId id="304" r:id="rId32"/>
    <p:sldId id="392" r:id="rId33"/>
    <p:sldId id="393" r:id="rId34"/>
    <p:sldId id="39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95" r:id="rId80"/>
    <p:sldId id="396" r:id="rId81"/>
    <p:sldId id="397" r:id="rId82"/>
    <p:sldId id="349" r:id="rId83"/>
    <p:sldId id="350" r:id="rId84"/>
    <p:sldId id="351" r:id="rId85"/>
    <p:sldId id="352" r:id="rId86"/>
    <p:sldId id="353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4" r:id="rId116"/>
    <p:sldId id="398" r:id="rId117"/>
    <p:sldId id="399" r:id="rId118"/>
    <p:sldId id="400" r:id="rId119"/>
    <p:sldId id="385" r:id="rId120"/>
    <p:sldId id="386" r:id="rId121"/>
    <p:sldId id="401" r:id="rId122"/>
  </p:sldIdLst>
  <p:sldSz cx="9144000" cy="5715000" type="screen16x10"/>
  <p:notesSz cx="9144000" cy="5143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1074" y="72"/>
      </p:cViewPr>
      <p:guideLst>
        <p:guide orient="horz" pos="320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EC8AB-4557-4C2E-B504-FD467B12ED1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17479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" name="IFXSHAPE"/>
          <p:cNvSpPr>
            <a:spLocks noGrp="1" noRot="1" noChangeAspect="1"/>
          </p:cNvSpPr>
          <p:nvPr>
            <p:ph type="sldImg" idx="2"/>
          </p:nvPr>
        </p:nvSpPr>
        <p:spPr>
          <a:xfrm>
            <a:off x="914399" y="642938"/>
            <a:ext cx="7315200" cy="45730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body" sz="quarter" idx="3"/>
          </p:nvPr>
        </p:nvSpPr>
        <p:spPr>
          <a:xfrm>
            <a:off x="914400" y="5311233"/>
            <a:ext cx="7315200" cy="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72E67-9F86-4436-AAA0-6A07107A9CE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86994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5C8C9-ACE8-405B-9744-F0077344D692}" type="slidenum">
              <a:rPr lang="de-DE" smtClean="0"/>
              <a:t>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555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1C8E5-8E0A-4248-A8AE-F9B19AA5778D}" type="slidenum">
              <a:rPr lang="de-DE" smtClean="0"/>
              <a:t>11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3662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FFB0-4CA5-4181-9B7D-10663405774E}" type="slidenum">
              <a:rPr lang="de-DE" smtClean="0"/>
              <a:t>109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9404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0C12-5F86-49A1-9346-8B5B4E3FFAB4}" type="slidenum">
              <a:rPr lang="de-DE" smtClean="0"/>
              <a:t>110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4769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2C074-E748-4C6B-99EF-F303E112B05B}" type="slidenum">
              <a:rPr lang="de-DE" smtClean="0"/>
              <a:t>111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2581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2E3B3-EB1D-4787-9DE1-5DEC54FBBEB8}" type="slidenum">
              <a:rPr lang="de-DE" smtClean="0"/>
              <a:t>112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5976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219B1-BB35-48C7-B977-124518FE2EBE}" type="slidenum">
              <a:rPr lang="de-DE" smtClean="0"/>
              <a:t>113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2035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4FEC7-7DE7-40C9-9C4B-E805F4CCE5F4}" type="slidenum">
              <a:rPr lang="de-DE" smtClean="0"/>
              <a:t>114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6995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BF9F9-652A-4A04-9F5E-EBDF2BF6EEB4}" type="slidenum">
              <a:rPr lang="de-DE" smtClean="0"/>
              <a:t>115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6074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6DB6E-1910-4E03-BE29-45795589B575}" type="slidenum">
              <a:rPr lang="de-DE" smtClean="0"/>
              <a:t>119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86799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848E7-1D09-4783-AE43-5ABCF6F909E9}" type="slidenum">
              <a:rPr lang="de-DE" smtClean="0"/>
              <a:t>120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3406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BB0E1-5EF5-4139-BB68-0350463879ED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446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7040F-55C9-448F-A7C5-692F50E948E3}" type="slidenum">
              <a:rPr lang="de-DE" smtClean="0"/>
              <a:t>12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46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BFA149-E27A-43EF-BBB5-CD0774959C35}" type="slidenum">
              <a:rPr lang="de-DE" smtClean="0"/>
              <a:t>13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58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57CBA-3110-4CFA-B924-F3B4CE1DC9CF}" type="slidenum">
              <a:rPr lang="de-DE" smtClean="0"/>
              <a:t>14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656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496D1-BC09-489A-A2D5-2DDA57932FA6}" type="slidenum">
              <a:rPr lang="de-DE" smtClean="0"/>
              <a:t>15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21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B3E94-DB00-45F8-B439-B53A263F41EE}" type="slidenum">
              <a:rPr lang="de-DE" smtClean="0"/>
              <a:t>16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8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CC823-9582-4AE7-8F97-7E29F4D2C89B}" type="slidenum">
              <a:rPr lang="de-DE" smtClean="0"/>
              <a:t>17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33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20E31-761E-4E20-969A-CA23D2846A8B}" type="slidenum">
              <a:rPr lang="de-DE" smtClean="0"/>
              <a:t>20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154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96089-47CE-4DE5-A1A5-7014571B562E}" type="slidenum">
              <a:rPr lang="de-DE" smtClean="0"/>
              <a:t>21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298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29083-2AA5-4A7D-B1B2-18879D2AD274}" type="slidenum">
              <a:rPr lang="de-DE" smtClean="0"/>
              <a:t>22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1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1A8C4-9EDD-4CBE-9545-C33275096B13}" type="slidenum">
              <a:rPr lang="de-DE" smtClean="0"/>
              <a:t>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326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306C-2740-4F05-9AC6-740F84593073}" type="slidenum">
              <a:rPr lang="de-DE" smtClean="0"/>
              <a:t>23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609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DA622-4AC4-441E-A859-F38AB1699F52}" type="slidenum">
              <a:rPr lang="de-DE" smtClean="0"/>
              <a:t>24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330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CA5D0-3C7D-4C15-B4C3-BA44BAF1D918}" type="slidenum">
              <a:rPr lang="de-DE" smtClean="0"/>
              <a:t>25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784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8860E-E717-48D7-A907-3556929AD8A4}" type="slidenum">
              <a:rPr lang="de-DE" smtClean="0"/>
              <a:t>26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719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314C2-257D-4EE5-8BBC-DCE4153695DC}" type="slidenum">
              <a:rPr lang="de-DE" smtClean="0"/>
              <a:t>27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063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98661-FCF5-498C-B876-5E0FD2ED6258}" type="slidenum">
              <a:rPr lang="de-DE" smtClean="0"/>
              <a:t>28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658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95C39-5359-401E-B2F0-6FDACB6EB187}" type="slidenum">
              <a:rPr lang="de-DE" smtClean="0"/>
              <a:t>29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8709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4C99-67AB-4F2D-9AA9-2D7F2A9DC4C4}" type="slidenum">
              <a:rPr lang="de-DE" smtClean="0"/>
              <a:t>30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959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0AD7A-828D-4DE9-B3E2-8000AB6BE7FE}" type="slidenum">
              <a:rPr lang="de-DE" smtClean="0"/>
              <a:t>31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872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B4BB9-82CD-4E83-B077-7B7875A5512E}" type="slidenum">
              <a:rPr lang="de-DE" smtClean="0"/>
              <a:t>35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91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5C110-33DD-445F-A387-9E6B7E01FFA5}" type="slidenum">
              <a:rPr lang="de-DE" smtClean="0"/>
              <a:t>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660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79572-20AA-4B91-9C0A-9B8086236CAD}" type="slidenum">
              <a:rPr lang="de-DE" smtClean="0"/>
              <a:t>36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450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FD388-7FE2-46CC-AC29-6D5DBDA361D4}" type="slidenum">
              <a:rPr lang="de-DE" smtClean="0"/>
              <a:t>37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393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EFD52-A057-4B3C-9482-EAA0D46668C4}" type="slidenum">
              <a:rPr lang="de-DE" smtClean="0"/>
              <a:t>38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727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0DA4A-AA92-4DDF-BB96-CCD6AB71070C}" type="slidenum">
              <a:rPr lang="de-DE" smtClean="0"/>
              <a:t>39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943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D0DBF-8409-45BF-9280-06E34FA06AB5}" type="slidenum">
              <a:rPr lang="de-DE" smtClean="0"/>
              <a:t>40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529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8438C-1223-4920-8CA1-B98CE01A9615}" type="slidenum">
              <a:rPr lang="de-DE" smtClean="0"/>
              <a:t>41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8006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066C-50AC-4F21-A34E-FA6338453233}" type="slidenum">
              <a:rPr lang="de-DE" smtClean="0"/>
              <a:t>42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698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93493-92D9-459C-9293-6CFB5D7D2F1D}" type="slidenum">
              <a:rPr lang="de-DE" smtClean="0"/>
              <a:t>43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374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6AD4A-0F3C-4ADE-925E-459CC9D3A930}" type="slidenum">
              <a:rPr lang="de-DE" smtClean="0"/>
              <a:t>44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367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B50C6-BFD9-46FD-9C75-F10E4C2E5340}" type="slidenum">
              <a:rPr lang="de-DE" smtClean="0"/>
              <a:t>45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19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C8DF7-4990-4463-9936-2787466A82DA}" type="slidenum">
              <a:rPr lang="de-DE" smtClean="0"/>
              <a:t>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308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AA733-3EF6-4A42-BC1E-96B579175F33}" type="slidenum">
              <a:rPr lang="de-DE" smtClean="0"/>
              <a:t>46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4031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98D9A-93E2-422F-8283-F24E1A864896}" type="slidenum">
              <a:rPr lang="de-DE" smtClean="0"/>
              <a:t>47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687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5CAE5-B50A-4A59-AE35-F9FFCFBA6357}" type="slidenum">
              <a:rPr lang="de-DE" smtClean="0"/>
              <a:t>48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73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69DAF-FE16-4620-8CEF-A60A37DB514B}" type="slidenum">
              <a:rPr lang="de-DE" smtClean="0"/>
              <a:t>49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0021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F0365-19D0-4BF9-9E36-20BFACA89B4E}" type="slidenum">
              <a:rPr lang="de-DE" smtClean="0"/>
              <a:t>50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403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05A65-371F-4DE1-B7F1-213A8B71A154}" type="slidenum">
              <a:rPr lang="de-DE" smtClean="0"/>
              <a:t>51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415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F3C16-C288-4C24-B185-8E6167D2B833}" type="slidenum">
              <a:rPr lang="de-DE" smtClean="0"/>
              <a:t>52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5921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97787-9378-41AA-BD08-7E04D1FA7836}" type="slidenum">
              <a:rPr lang="de-DE" smtClean="0"/>
              <a:t>53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8747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021D3-3D7B-46DB-A577-409DA9094CD4}" type="slidenum">
              <a:rPr lang="de-DE" smtClean="0"/>
              <a:t>54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7545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5A21A-CC07-475A-9B36-68F93D0BA2D8}" type="slidenum">
              <a:rPr lang="de-DE" smtClean="0"/>
              <a:t>55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48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CEB3E-B849-4E30-893B-47326FF438C1}" type="slidenum">
              <a:rPr lang="de-DE" smtClean="0"/>
              <a:t>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9849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5FDED-E5CF-4F6A-B8B8-79644FF15DF2}" type="slidenum">
              <a:rPr lang="de-DE" smtClean="0"/>
              <a:t>56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836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719FC-4097-4485-9487-BAA37E899370}" type="slidenum">
              <a:rPr lang="de-DE" smtClean="0"/>
              <a:t>57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756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A174F-0D5B-4391-BE78-594ED2AA3EE1}" type="slidenum">
              <a:rPr lang="de-DE" smtClean="0"/>
              <a:t>58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3652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A5F34-70F6-45FE-A0F6-01FC3F7E0394}" type="slidenum">
              <a:rPr lang="de-DE" smtClean="0"/>
              <a:t>59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0552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FC5CD-D22D-4700-A350-969C21D7AF96}" type="slidenum">
              <a:rPr lang="de-DE" smtClean="0"/>
              <a:t>60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157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534BD-B9EF-4688-BB29-55F3B0499789}" type="slidenum">
              <a:rPr lang="de-DE" smtClean="0"/>
              <a:t>61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8448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4BF93-185B-4413-A743-865113E6528C}" type="slidenum">
              <a:rPr lang="de-DE" smtClean="0"/>
              <a:t>62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1982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B173F-2836-4E3E-9B09-A281D6927978}" type="slidenum">
              <a:rPr lang="de-DE" smtClean="0"/>
              <a:t>63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11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A1BF-7B5F-4AA6-8786-B990B1ABC915}" type="slidenum">
              <a:rPr lang="de-DE" smtClean="0"/>
              <a:t>64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6208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D8E61-F16F-487E-B603-FF29500B6DB7}" type="slidenum">
              <a:rPr lang="de-DE" smtClean="0"/>
              <a:t>65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92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r>
              <a:rPr lang="de-DE" dirty="0" smtClean="0"/>
              <a:t>Grouping / Axis of Variation</a:t>
            </a:r>
            <a:r>
              <a:rPr lang="de-DE" baseline="0" dirty="0" smtClean="0"/>
              <a:t> / Underlying density estimation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FEE5C-F882-47EF-9BD2-B7DB613B8BBA}" type="slidenum">
              <a:rPr lang="de-DE" smtClean="0"/>
              <a:t>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4930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2F561-4056-4144-8187-830C2D7BD81C}" type="slidenum">
              <a:rPr lang="de-DE" smtClean="0"/>
              <a:t>66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8333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59F6D-843F-498C-A443-D701C7AB7E02}" type="slidenum">
              <a:rPr lang="de-DE" smtClean="0"/>
              <a:t>67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2515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4EDC1-C49F-4B99-9C12-92E79EE4E62F}" type="slidenum">
              <a:rPr lang="de-DE" smtClean="0"/>
              <a:t>68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613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6EAC4-3DBD-485C-ACBB-EC5E2B02F2EA}" type="slidenum">
              <a:rPr lang="de-DE" smtClean="0"/>
              <a:t>69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5390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C42BC-FD35-44A7-9CCF-ADF7AFFB3BFC}" type="slidenum">
              <a:rPr lang="de-DE" smtClean="0"/>
              <a:t>70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5531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12E89-245D-42B0-8260-D530D3B23DBE}" type="slidenum">
              <a:rPr lang="de-DE" smtClean="0"/>
              <a:t>71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7091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F5C00-AE13-42BA-9548-5EAB69835FBE}" type="slidenum">
              <a:rPr lang="de-DE" smtClean="0"/>
              <a:t>72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858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550A9-E5AB-4955-B74F-F98F05C9B570}" type="slidenum">
              <a:rPr lang="de-DE" smtClean="0"/>
              <a:t>73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883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4CDA1-852A-44BC-B8CC-451C92B1926C}" type="slidenum">
              <a:rPr lang="de-DE" smtClean="0"/>
              <a:t>74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2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52DAB-717D-4858-9480-D8BB81F2BDA7}" type="slidenum">
              <a:rPr lang="de-DE" smtClean="0"/>
              <a:t>75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33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672B2-B13D-491A-A69C-FB6AA96C2DF7}" type="slidenum">
              <a:rPr lang="de-DE" smtClean="0"/>
              <a:t>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0536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ED7D9-83DE-4B68-B554-77E6BCC0D46E}" type="slidenum">
              <a:rPr lang="de-DE" smtClean="0"/>
              <a:t>76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7306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5E15-B133-4FC4-8600-85167FC34132}" type="slidenum">
              <a:rPr lang="de-DE" smtClean="0"/>
              <a:t>77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4454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B5804-FD09-407F-BEBC-1FFDF0F836B4}" type="slidenum">
              <a:rPr lang="de-DE" smtClean="0"/>
              <a:t>78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9342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59F9-D7FD-45F8-BD54-6F2B0B898CE8}" type="slidenum">
              <a:rPr lang="de-DE" smtClean="0"/>
              <a:t>82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5329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CE84F-271E-4699-BA0A-AC9F02231EB7}" type="slidenum">
              <a:rPr lang="de-DE" smtClean="0"/>
              <a:t>83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3145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5C0E7-4768-4B1E-9A85-6F2130B9A709}" type="slidenum">
              <a:rPr lang="de-DE" smtClean="0"/>
              <a:t>84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2086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6250F-B345-4AC1-9E5A-65701080C1AB}" type="slidenum">
              <a:rPr lang="de-DE" smtClean="0"/>
              <a:t>85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2846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AB748-E046-427B-8574-F39AE9ACE87D}" type="slidenum">
              <a:rPr lang="de-DE" smtClean="0"/>
              <a:t>86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7427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30710-CD36-4C2B-88B2-A69AB260B3B3}" type="slidenum">
              <a:rPr lang="de-DE" smtClean="0"/>
              <a:t>87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5664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A2449-05BA-458B-A7B2-893F759442C8}" type="slidenum">
              <a:rPr lang="de-DE" smtClean="0"/>
              <a:t>88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63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C2013-F259-452B-81EB-E5139AC8B3C0}" type="slidenum">
              <a:rPr lang="de-DE" smtClean="0"/>
              <a:t>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1737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251C1-CFE4-4AE3-8E74-01B147BB7DC1}" type="slidenum">
              <a:rPr lang="de-DE" smtClean="0"/>
              <a:t>89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146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68963-793D-48C1-AFA4-5C0CCA6D70A6}" type="slidenum">
              <a:rPr lang="de-DE" smtClean="0"/>
              <a:t>90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5775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3D0C0-8D47-470A-836A-653CF4AC6E9B}" type="slidenum">
              <a:rPr lang="de-DE" smtClean="0"/>
              <a:t>91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6755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3877E-D843-4F0D-9F74-96784EC7A05C}" type="slidenum">
              <a:rPr lang="de-DE" smtClean="0"/>
              <a:t>92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1772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AF2E4-6863-4B47-9F7F-453C37BF5CDD}" type="slidenum">
              <a:rPr lang="de-DE" smtClean="0"/>
              <a:t>93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6493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1957-5E7B-4CDB-9C40-32F782CF847D}" type="slidenum">
              <a:rPr lang="de-DE" smtClean="0"/>
              <a:t>94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94256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56444-B0A5-4193-A571-99E847F9245D}" type="slidenum">
              <a:rPr lang="de-DE" smtClean="0"/>
              <a:t>95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4716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8AF89-6AEF-41C3-83EE-5CE0A73D5290}" type="slidenum">
              <a:rPr lang="de-DE" smtClean="0"/>
              <a:t>96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3050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EE58-EC71-40FE-9244-4598F7D1DE1A}" type="slidenum">
              <a:rPr lang="de-DE" smtClean="0"/>
              <a:t>97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7619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8D7E8-77A8-4BFA-B41A-D90F55EB2DBC}" type="slidenum">
              <a:rPr lang="de-DE" smtClean="0"/>
              <a:t>98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06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D04E0-194F-4E59-97BC-C261AA98DB28}" type="slidenum">
              <a:rPr lang="de-DE" smtClean="0"/>
              <a:t>10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5936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762CB-5CD5-48A1-A4C1-430BF4473F92}" type="slidenum">
              <a:rPr lang="de-DE" smtClean="0"/>
              <a:t>99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0412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0FF8-A1DE-4CB9-97C6-CEFBF0C7B3C5}" type="slidenum">
              <a:rPr lang="de-DE" smtClean="0"/>
              <a:t>100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730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E31D0-E8DA-46C1-8019-B5A9C1EE0C54}" type="slidenum">
              <a:rPr lang="de-DE" smtClean="0"/>
              <a:t>101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46881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358E5-BA0F-46C0-9096-705DCE33765E}" type="slidenum">
              <a:rPr lang="de-DE" smtClean="0"/>
              <a:t>102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0977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207C9-8CD9-4002-B2C6-A7645533343E}" type="slidenum">
              <a:rPr lang="de-DE" smtClean="0"/>
              <a:t>103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1484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D62D5-6789-4412-B28D-25E6EB2469AB}" type="slidenum">
              <a:rPr lang="de-DE" smtClean="0"/>
              <a:t>104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9309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44AEC-A606-4EC1-B037-769E40AEF38A}" type="slidenum">
              <a:rPr lang="de-DE" smtClean="0"/>
              <a:t>105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7340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3EDA2-B7DC-4772-92DE-CBABEA199606}" type="slidenum">
              <a:rPr lang="de-DE" smtClean="0"/>
              <a:t>106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5293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B1EAA-E4DC-480F-A0AD-4D67D4913B57}" type="slidenum">
              <a:rPr lang="de-DE" smtClean="0"/>
              <a:t>107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6388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642938"/>
            <a:ext cx="73152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E9DEC-2FED-44F4-9A74-5FAEF20B7BA5}" type="slidenum">
              <a:rPr lang="de-DE" smtClean="0"/>
              <a:t>108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71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Presentati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4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2" name="Rechteck 15"/>
          <p:cNvSpPr/>
          <p:nvPr/>
        </p:nvSpPr>
        <p:spPr bwMode="auto">
          <a:xfrm>
            <a:off x="-12440" y="5080"/>
            <a:ext cx="9156439" cy="57099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Freihandform 17"/>
          <p:cNvSpPr/>
          <p:nvPr/>
        </p:nvSpPr>
        <p:spPr bwMode="auto">
          <a:xfrm>
            <a:off x="-18742" y="-5149"/>
            <a:ext cx="9170491" cy="4278926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289 w 9162742"/>
              <a:gd name="connsiteY0" fmla="*/ 5433024 h 5433024"/>
              <a:gd name="connsiteX1" fmla="*/ 9162742 w 9162742"/>
              <a:gd name="connsiteY1" fmla="*/ 3663696 h 5433024"/>
              <a:gd name="connsiteX2" fmla="*/ 9162742 w 9162742"/>
              <a:gd name="connsiteY2" fmla="*/ 0 h 5433024"/>
              <a:gd name="connsiteX3" fmla="*/ 6302 w 9162742"/>
              <a:gd name="connsiteY3" fmla="*/ 6178 h 5433024"/>
              <a:gd name="connsiteX4" fmla="*/ 289 w 9162742"/>
              <a:gd name="connsiteY4" fmla="*/ 5433024 h 5433024"/>
              <a:gd name="connsiteX0" fmla="*/ 289 w 9170491"/>
              <a:gd name="connsiteY0" fmla="*/ 5433024 h 5433024"/>
              <a:gd name="connsiteX1" fmla="*/ 9170491 w 9170491"/>
              <a:gd name="connsiteY1" fmla="*/ 5035296 h 5433024"/>
              <a:gd name="connsiteX2" fmla="*/ 9162742 w 9170491"/>
              <a:gd name="connsiteY2" fmla="*/ 0 h 5433024"/>
              <a:gd name="connsiteX3" fmla="*/ 6302 w 9170491"/>
              <a:gd name="connsiteY3" fmla="*/ 6178 h 5433024"/>
              <a:gd name="connsiteX4" fmla="*/ 289 w 9170491"/>
              <a:gd name="connsiteY4" fmla="*/ 5433024 h 5433024"/>
              <a:gd name="connsiteX0" fmla="*/ 172 w 9178256"/>
              <a:gd name="connsiteY0" fmla="*/ 5565580 h 5565580"/>
              <a:gd name="connsiteX1" fmla="*/ 9178256 w 9178256"/>
              <a:gd name="connsiteY1" fmla="*/ 5035296 h 5565580"/>
              <a:gd name="connsiteX2" fmla="*/ 9170507 w 9178256"/>
              <a:gd name="connsiteY2" fmla="*/ 0 h 5565580"/>
              <a:gd name="connsiteX3" fmla="*/ 14067 w 9178256"/>
              <a:gd name="connsiteY3" fmla="*/ 6178 h 5565580"/>
              <a:gd name="connsiteX4" fmla="*/ 172 w 9178256"/>
              <a:gd name="connsiteY4" fmla="*/ 5565580 h 5565580"/>
              <a:gd name="connsiteX0" fmla="*/ 290 w 9170491"/>
              <a:gd name="connsiteY0" fmla="*/ 5534990 h 5534990"/>
              <a:gd name="connsiteX1" fmla="*/ 9170491 w 9170491"/>
              <a:gd name="connsiteY1" fmla="*/ 5035296 h 5534990"/>
              <a:gd name="connsiteX2" fmla="*/ 9162742 w 9170491"/>
              <a:gd name="connsiteY2" fmla="*/ 0 h 5534990"/>
              <a:gd name="connsiteX3" fmla="*/ 6302 w 9170491"/>
              <a:gd name="connsiteY3" fmla="*/ 6178 h 5534990"/>
              <a:gd name="connsiteX4" fmla="*/ 290 w 9170491"/>
              <a:gd name="connsiteY4" fmla="*/ 5534990 h 553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491" h="5534990">
                <a:moveTo>
                  <a:pt x="290" y="5534990"/>
                </a:moveTo>
                <a:lnTo>
                  <a:pt x="9170491" y="5035296"/>
                </a:lnTo>
                <a:lnTo>
                  <a:pt x="9162742" y="0"/>
                </a:lnTo>
                <a:lnTo>
                  <a:pt x="6302" y="6178"/>
                </a:lnTo>
                <a:cubicBezTo>
                  <a:pt x="8417" y="1359463"/>
                  <a:pt x="-1825" y="4181705"/>
                  <a:pt x="290" y="553499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6" name="Grafik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494" y="4673467"/>
            <a:ext cx="1401611" cy="612972"/>
          </a:xfrm>
          <a:prstGeom prst="rect">
            <a:avLst/>
          </a:prstGeom>
        </p:spPr>
      </p:pic>
      <p:grpSp>
        <p:nvGrpSpPr>
          <p:cNvPr id="28" name="Gruppieren 30"/>
          <p:cNvGrpSpPr/>
          <p:nvPr/>
        </p:nvGrpSpPr>
        <p:grpSpPr>
          <a:xfrm>
            <a:off x="-18743" y="-5149"/>
            <a:ext cx="9186261" cy="4278925"/>
            <a:chOff x="-18745" y="-6181"/>
            <a:chExt cx="9186261" cy="5134712"/>
          </a:xfrm>
        </p:grpSpPr>
        <p:cxnSp>
          <p:nvCxnSpPr>
            <p:cNvPr id="29" name="Gerade Verbindung 31"/>
            <p:cNvCxnSpPr/>
            <p:nvPr/>
          </p:nvCxnSpPr>
          <p:spPr>
            <a:xfrm>
              <a:off x="1907702" y="4417344"/>
              <a:ext cx="216024" cy="71118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34"/>
            <p:cNvCxnSpPr/>
            <p:nvPr/>
          </p:nvCxnSpPr>
          <p:spPr>
            <a:xfrm>
              <a:off x="-18745" y="3034790"/>
              <a:ext cx="1926447" cy="138255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6"/>
            <p:cNvCxnSpPr/>
            <p:nvPr/>
          </p:nvCxnSpPr>
          <p:spPr>
            <a:xfrm flipH="1">
              <a:off x="1907702" y="2346686"/>
              <a:ext cx="7244048" cy="207065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8"/>
            <p:cNvCxnSpPr/>
            <p:nvPr/>
          </p:nvCxnSpPr>
          <p:spPr>
            <a:xfrm>
              <a:off x="8332180" y="-6181"/>
              <a:ext cx="835336" cy="164077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lipse 39"/>
            <p:cNvSpPr/>
            <p:nvPr/>
          </p:nvSpPr>
          <p:spPr bwMode="auto">
            <a:xfrm>
              <a:off x="1840774" y="4327580"/>
              <a:ext cx="144016" cy="1728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4" name="Gerade Verbindung 40"/>
            <p:cNvCxnSpPr/>
            <p:nvPr/>
          </p:nvCxnSpPr>
          <p:spPr>
            <a:xfrm flipH="1">
              <a:off x="6156174" y="6096"/>
              <a:ext cx="1142318" cy="489186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IFXSHAPE"/>
          <p:cNvSpPr>
            <a:spLocks noGrp="1"/>
          </p:cNvSpPr>
          <p:nvPr>
            <p:ph type="ctrTitle" hasCustomPrompt="1"/>
          </p:nvPr>
        </p:nvSpPr>
        <p:spPr>
          <a:xfrm>
            <a:off x="250825" y="1057011"/>
            <a:ext cx="6481415" cy="1200000"/>
          </a:xfr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36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br>
              <a:rPr lang="en-GB" noProof="0" dirty="0" smtClean="0"/>
            </a:br>
            <a:endParaRPr lang="en-GB" dirty="0"/>
          </a:p>
        </p:txBody>
      </p:sp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02408" y="4650364"/>
            <a:ext cx="6888336" cy="78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5308600"/>
            <a:ext cx="288036" cy="25400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4879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CA2FE6FE-50F4-4D15-B099-DABF31F3BCB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1"/>
            <a:ext cx="8640960" cy="1027222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317443"/>
            <a:ext cx="4248472" cy="1621517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317443"/>
            <a:ext cx="4248472" cy="1621517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4237655"/>
            <a:ext cx="8640960" cy="1080472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98001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66AAFF3B-D0DC-4F42-A674-83DB83A4727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1057012"/>
            <a:ext cx="2808288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1057012"/>
            <a:ext cx="2736850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1057012"/>
            <a:ext cx="2808312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314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A725594-C48B-46D3-9CFC-BC32FE124E5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8640960" cy="1140354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317750"/>
            <a:ext cx="2952750" cy="3000376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9" y="2317750"/>
            <a:ext cx="2592387" cy="3000376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90" y="2317750"/>
            <a:ext cx="2808287" cy="3000376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17801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F5B62414-8E69-42EA-A74C-81ECFB9229F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2088232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40" y="1057012"/>
            <a:ext cx="2016125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40" y="1057012"/>
            <a:ext cx="2016125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1057012"/>
            <a:ext cx="2088232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0439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52C8BAF-1C9D-4E5F-8D16-12F8C22229F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8640960" cy="11403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317750"/>
            <a:ext cx="2088232" cy="3000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40" y="2317750"/>
            <a:ext cx="2016125" cy="3000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40" y="2317750"/>
            <a:ext cx="2016125" cy="3000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317750"/>
            <a:ext cx="2088232" cy="3000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98194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A8D782D3-35F5-48A4-B5A3-65DC493AAF8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436788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A235728-B84D-4A7D-8AC3-AC9AB9572C7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5461000"/>
            <a:ext cx="288036" cy="25400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Fei-Fei Li &amp; Justin Johnson &amp; Serena Yeung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0768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mtClean="0"/>
              <a:t>May </a:t>
            </a:r>
            <a:r>
              <a:rPr lang="de-DE" spc="-5" smtClean="0"/>
              <a:t>18,</a:t>
            </a:r>
            <a:r>
              <a:rPr lang="de-DE" spc="-95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fld id="{81D60167-4931-47E6-BA6A-407CBD079E47}" type="slidenum">
              <a:rPr lang="de-DE" smtClean="0"/>
              <a:pPr marL="12700">
                <a:lnSpc>
                  <a:spcPts val="231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6028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AD707E6-9457-4E60-A4B0-FCA9BD40C9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70978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5231D7C-B881-4E04-AFED-BA602E9C305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01039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4BF3B950-9B9C-4E62-9D5F-9C132CCD2EE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8641655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4286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1201F54-837F-4250-BE15-C08683CF4C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1057010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597078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2137146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677212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3217280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757348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4297416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837482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1057010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597161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2137312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2677462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3217613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3757764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4297916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4838066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4451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08550DA-56E7-4C70-BAC4-68E92C38E69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4248472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057012"/>
            <a:ext cx="4249042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321691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D8E9D231-B39C-4564-9665-CFDC97172797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2" y="0"/>
            <a:ext cx="9146441" cy="5713477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1057011"/>
            <a:ext cx="7315200" cy="20399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02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02A0A00-6BDA-4CB4-AE0F-E4ADDE27288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Rechteck 22"/>
          <p:cNvSpPr/>
          <p:nvPr/>
        </p:nvSpPr>
        <p:spPr bwMode="auto">
          <a:xfrm>
            <a:off x="-13234" y="0"/>
            <a:ext cx="9157233" cy="5727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" name="Grafik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49" t="-16925" r="-16749" b="-16925"/>
          <a:stretch/>
        </p:blipFill>
        <p:spPr>
          <a:xfrm>
            <a:off x="7802749" y="132244"/>
            <a:ext cx="1210500" cy="590488"/>
          </a:xfrm>
          <a:prstGeom prst="rect">
            <a:avLst/>
          </a:prstGeom>
        </p:spPr>
      </p:pic>
      <p:sp>
        <p:nvSpPr>
          <p:cNvPr id="12" name="Freihandform 2"/>
          <p:cNvSpPr/>
          <p:nvPr userDrawn="1"/>
        </p:nvSpPr>
        <p:spPr bwMode="auto">
          <a:xfrm>
            <a:off x="-13233" y="4139340"/>
            <a:ext cx="9157232" cy="1588576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3004" h="1906291">
                <a:moveTo>
                  <a:pt x="9113004" y="92990"/>
                </a:moveTo>
                <a:lnTo>
                  <a:pt x="9113004" y="1906291"/>
                </a:lnTo>
                <a:lnTo>
                  <a:pt x="0" y="1906291"/>
                </a:lnTo>
                <a:lnTo>
                  <a:pt x="0" y="674176"/>
                </a:lnTo>
                <a:lnTo>
                  <a:pt x="7849892" y="0"/>
                </a:lnTo>
                <a:lnTo>
                  <a:pt x="9113004" y="9299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3" name="Gruppieren 33"/>
          <p:cNvGrpSpPr/>
          <p:nvPr/>
        </p:nvGrpSpPr>
        <p:grpSpPr>
          <a:xfrm>
            <a:off x="0" y="1"/>
            <a:ext cx="9144000" cy="4597693"/>
            <a:chOff x="0" y="1"/>
            <a:chExt cx="9144000" cy="5517232"/>
          </a:xfrm>
        </p:grpSpPr>
        <p:cxnSp>
          <p:nvCxnSpPr>
            <p:cNvPr id="14" name="Gerade Verbindung 5"/>
            <p:cNvCxnSpPr>
              <a:stCxn id="12" idx="4"/>
            </p:cNvCxnSpPr>
            <p:nvPr/>
          </p:nvCxnSpPr>
          <p:spPr>
            <a:xfrm flipH="1" flipV="1">
              <a:off x="1979713" y="4725145"/>
              <a:ext cx="5895044" cy="242062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V="1">
              <a:off x="1547664" y="4725144"/>
              <a:ext cx="432048" cy="792089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3"/>
            <p:cNvCxnSpPr/>
            <p:nvPr/>
          </p:nvCxnSpPr>
          <p:spPr>
            <a:xfrm flipH="1" flipV="1">
              <a:off x="0" y="3284984"/>
              <a:ext cx="1979712" cy="1440160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H="1" flipV="1">
              <a:off x="5292080" y="1"/>
              <a:ext cx="3851920" cy="3549768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20"/>
            <p:cNvCxnSpPr>
              <a:stCxn id="12" idx="4"/>
            </p:cNvCxnSpPr>
            <p:nvPr/>
          </p:nvCxnSpPr>
          <p:spPr>
            <a:xfrm flipV="1">
              <a:off x="7874757" y="1774885"/>
              <a:ext cx="1269243" cy="3192322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6"/>
            <p:cNvSpPr/>
            <p:nvPr/>
          </p:nvSpPr>
          <p:spPr bwMode="auto">
            <a:xfrm>
              <a:off x="1907704" y="4642805"/>
              <a:ext cx="144016" cy="17280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0" name="Ellipse 31"/>
            <p:cNvSpPr/>
            <p:nvPr/>
          </p:nvSpPr>
          <p:spPr bwMode="auto">
            <a:xfrm>
              <a:off x="7802749" y="4874536"/>
              <a:ext cx="144016" cy="17280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394842" y="1012370"/>
            <a:ext cx="6481414" cy="56118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None/>
              <a:defRPr sz="32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3677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0070996-F83F-4B19-9CA8-B71FF6CB8F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0"/>
            <a:ext cx="4248472" cy="1930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057010"/>
            <a:ext cx="4249042" cy="1930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3217334"/>
            <a:ext cx="4248472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3217334"/>
            <a:ext cx="4249042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39028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9855CEE-77FC-4233-8DA4-E287F4EB726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0"/>
            <a:ext cx="8641655" cy="1930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3217334"/>
            <a:ext cx="4248472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9" y="3217334"/>
            <a:ext cx="4249041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82351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5461000"/>
            <a:ext cx="288036" cy="254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527D6346-F552-4DCE-91D4-EBFC85DF871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5461000"/>
            <a:ext cx="576072" cy="254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5451244"/>
            <a:ext cx="9145817" cy="26218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9145817" cy="759103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5" y="1057012"/>
            <a:ext cx="8640763" cy="42611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200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6.png"/><Relationship Id="rId3" Type="http://schemas.openxmlformats.org/officeDocument/2006/relationships/image" Target="../media/image136.jpg"/><Relationship Id="rId7" Type="http://schemas.openxmlformats.org/officeDocument/2006/relationships/image" Target="../media/image141.png"/><Relationship Id="rId12" Type="http://schemas.openxmlformats.org/officeDocument/2006/relationships/image" Target="../media/image145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0.png"/><Relationship Id="rId11" Type="http://schemas.openxmlformats.org/officeDocument/2006/relationships/image" Target="../media/image144.jpg"/><Relationship Id="rId5" Type="http://schemas.openxmlformats.org/officeDocument/2006/relationships/image" Target="../media/image139.png"/><Relationship Id="rId10" Type="http://schemas.openxmlformats.org/officeDocument/2006/relationships/image" Target="../media/image143.jpg"/><Relationship Id="rId4" Type="http://schemas.openxmlformats.org/officeDocument/2006/relationships/image" Target="../media/image138.jpg"/><Relationship Id="rId9" Type="http://schemas.openxmlformats.org/officeDocument/2006/relationships/image" Target="../media/image142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8.jpg"/><Relationship Id="rId5" Type="http://schemas.openxmlformats.org/officeDocument/2006/relationships/image" Target="../media/image167.jpg"/><Relationship Id="rId4" Type="http://schemas.openxmlformats.org/officeDocument/2006/relationships/image" Target="../media/image16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megatron/8533520357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hyperlink" Target="https://creativecommons.org/publicdomain/zero/1.0/deed.en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78.jpg"/><Relationship Id="rId7" Type="http://schemas.openxmlformats.org/officeDocument/2006/relationships/image" Target="../media/image18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1.jpg"/><Relationship Id="rId5" Type="http://schemas.openxmlformats.org/officeDocument/2006/relationships/image" Target="../media/image180.jpg"/><Relationship Id="rId10" Type="http://schemas.openxmlformats.org/officeDocument/2006/relationships/image" Target="../media/image185.jpg"/><Relationship Id="rId4" Type="http://schemas.openxmlformats.org/officeDocument/2006/relationships/image" Target="../media/image179.jpg"/><Relationship Id="rId9" Type="http://schemas.openxmlformats.org/officeDocument/2006/relationships/image" Target="../media/image184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soumith/ganhacks" TargetMode="External"/><Relationship Id="rId4" Type="http://schemas.openxmlformats.org/officeDocument/2006/relationships/image" Target="../media/image187.jp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lilianweng.github.io/lil-log/2017/08/20/from-GAN-to-WGAN.html#wasserstein-gan-wgan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yllabus.html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lilianweng.github.io/lil-lo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lipi.github.io/pix2pix/" TargetMode="External"/><Relationship Id="rId3" Type="http://schemas.openxmlformats.org/officeDocument/2006/relationships/image" Target="../media/image25.jpg"/><Relationship Id="rId7" Type="http://schemas.openxmlformats.org/officeDocument/2006/relationships/hyperlink" Target="https://arxiv.org/pdf/1703.10717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rxiv.org/abs/1511.06434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50.jp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11" Type="http://schemas.openxmlformats.org/officeDocument/2006/relationships/image" Target="../media/image48.png"/><Relationship Id="rId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50.jp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en/kitten-cute-feline-kitty-domestic-1246693/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12" Type="http://schemas.openxmlformats.org/officeDocument/2006/relationships/image" Target="../media/image5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43.png"/><Relationship Id="rId10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doc.ic.ac.uk/~js4416/163/website/autoencoders/sparse.html" TargetMode="Externa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6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6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67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6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pets-christmas-dogs-cat-962215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67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67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67.jpg"/><Relationship Id="rId9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10" Type="http://schemas.openxmlformats.org/officeDocument/2006/relationships/image" Target="../media/image71.png"/><Relationship Id="rId4" Type="http://schemas.openxmlformats.org/officeDocument/2006/relationships/image" Target="../media/image67.jpg"/><Relationship Id="rId9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67.jpg"/><Relationship Id="rId9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67.jpg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84.pn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92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91.png"/><Relationship Id="rId5" Type="http://schemas.openxmlformats.org/officeDocument/2006/relationships/image" Target="../media/image42.png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90.png"/><Relationship Id="rId1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84.pn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92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11" Type="http://schemas.openxmlformats.org/officeDocument/2006/relationships/image" Target="../media/image91.png"/><Relationship Id="rId5" Type="http://schemas.openxmlformats.org/officeDocument/2006/relationships/image" Target="../media/image42.png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90.png"/><Relationship Id="rId1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en/luggage-antique-cat-1643010/" TargetMode="External"/><Relationship Id="rId4" Type="http://schemas.openxmlformats.org/officeDocument/2006/relationships/hyperlink" Target="https://github.com/karpathy/neuraltalk2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1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3.png"/><Relationship Id="rId5" Type="http://schemas.openxmlformats.org/officeDocument/2006/relationships/image" Target="../media/image111.png"/><Relationship Id="rId4" Type="http://schemas.openxmlformats.org/officeDocument/2006/relationships/image" Target="../media/image42.png"/><Relationship Id="rId9" Type="http://schemas.openxmlformats.org/officeDocument/2006/relationships/image" Target="../media/image109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1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3.png"/><Relationship Id="rId5" Type="http://schemas.openxmlformats.org/officeDocument/2006/relationships/image" Target="../media/image111.png"/><Relationship Id="rId10" Type="http://schemas.openxmlformats.org/officeDocument/2006/relationships/image" Target="../media/image112.png"/><Relationship Id="rId4" Type="http://schemas.openxmlformats.org/officeDocument/2006/relationships/image" Target="../media/image42.png"/><Relationship Id="rId9" Type="http://schemas.openxmlformats.org/officeDocument/2006/relationships/image" Target="../media/image109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9.jpg"/><Relationship Id="rId3" Type="http://schemas.openxmlformats.org/officeDocument/2006/relationships/image" Target="../media/image43.png"/><Relationship Id="rId7" Type="http://schemas.openxmlformats.org/officeDocument/2006/relationships/image" Target="../media/image113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11" Type="http://schemas.openxmlformats.org/officeDocument/2006/relationships/image" Target="../media/image85.png"/><Relationship Id="rId5" Type="http://schemas.openxmlformats.org/officeDocument/2006/relationships/image" Target="../media/image42.png"/><Relationship Id="rId10" Type="http://schemas.openxmlformats.org/officeDocument/2006/relationships/image" Target="../media/image92.png"/><Relationship Id="rId4" Type="http://schemas.openxmlformats.org/officeDocument/2006/relationships/image" Target="../media/image110.png"/><Relationship Id="rId9" Type="http://schemas.openxmlformats.org/officeDocument/2006/relationships/image" Target="../media/image83.png"/><Relationship Id="rId14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86.png"/><Relationship Id="rId18" Type="http://schemas.openxmlformats.org/officeDocument/2006/relationships/image" Target="../media/image109.jpg"/><Relationship Id="rId3" Type="http://schemas.openxmlformats.org/officeDocument/2006/relationships/image" Target="../media/image43.png"/><Relationship Id="rId7" Type="http://schemas.openxmlformats.org/officeDocument/2006/relationships/image" Target="../media/image113.png"/><Relationship Id="rId12" Type="http://schemas.openxmlformats.org/officeDocument/2006/relationships/image" Target="../media/image85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11" Type="http://schemas.openxmlformats.org/officeDocument/2006/relationships/image" Target="../media/image84.png"/><Relationship Id="rId5" Type="http://schemas.openxmlformats.org/officeDocument/2006/relationships/image" Target="../media/image42.png"/><Relationship Id="rId15" Type="http://schemas.openxmlformats.org/officeDocument/2006/relationships/image" Target="../media/image88.png"/><Relationship Id="rId10" Type="http://schemas.openxmlformats.org/officeDocument/2006/relationships/image" Target="../media/image92.png"/><Relationship Id="rId19" Type="http://schemas.openxmlformats.org/officeDocument/2006/relationships/image" Target="../media/image112.png"/><Relationship Id="rId4" Type="http://schemas.openxmlformats.org/officeDocument/2006/relationships/image" Target="../media/image110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92.png"/><Relationship Id="rId18" Type="http://schemas.openxmlformats.org/officeDocument/2006/relationships/image" Target="../media/image88.png"/><Relationship Id="rId3" Type="http://schemas.openxmlformats.org/officeDocument/2006/relationships/image" Target="../media/image43.png"/><Relationship Id="rId21" Type="http://schemas.openxmlformats.org/officeDocument/2006/relationships/image" Target="../media/image116.png"/><Relationship Id="rId7" Type="http://schemas.openxmlformats.org/officeDocument/2006/relationships/image" Target="../media/image113.png"/><Relationship Id="rId12" Type="http://schemas.openxmlformats.org/officeDocument/2006/relationships/image" Target="../media/image91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86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11" Type="http://schemas.openxmlformats.org/officeDocument/2006/relationships/image" Target="../media/image83.png"/><Relationship Id="rId24" Type="http://schemas.openxmlformats.org/officeDocument/2006/relationships/image" Target="../media/image119.png"/><Relationship Id="rId5" Type="http://schemas.openxmlformats.org/officeDocument/2006/relationships/image" Target="../media/image42.png"/><Relationship Id="rId15" Type="http://schemas.openxmlformats.org/officeDocument/2006/relationships/image" Target="../media/image85.png"/><Relationship Id="rId23" Type="http://schemas.openxmlformats.org/officeDocument/2006/relationships/image" Target="../media/image112.png"/><Relationship Id="rId10" Type="http://schemas.openxmlformats.org/officeDocument/2006/relationships/image" Target="../media/image118.png"/><Relationship Id="rId19" Type="http://schemas.openxmlformats.org/officeDocument/2006/relationships/image" Target="../media/image48.png"/><Relationship Id="rId4" Type="http://schemas.openxmlformats.org/officeDocument/2006/relationships/image" Target="../media/image110.png"/><Relationship Id="rId9" Type="http://schemas.openxmlformats.org/officeDocument/2006/relationships/image" Target="../media/image117.png"/><Relationship Id="rId14" Type="http://schemas.openxmlformats.org/officeDocument/2006/relationships/image" Target="../media/image84.png"/><Relationship Id="rId22" Type="http://schemas.openxmlformats.org/officeDocument/2006/relationships/image" Target="../media/image109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92.png"/><Relationship Id="rId18" Type="http://schemas.openxmlformats.org/officeDocument/2006/relationships/image" Target="../media/image88.png"/><Relationship Id="rId3" Type="http://schemas.openxmlformats.org/officeDocument/2006/relationships/image" Target="../media/image43.png"/><Relationship Id="rId21" Type="http://schemas.openxmlformats.org/officeDocument/2006/relationships/image" Target="../media/image116.png"/><Relationship Id="rId7" Type="http://schemas.openxmlformats.org/officeDocument/2006/relationships/image" Target="../media/image113.png"/><Relationship Id="rId12" Type="http://schemas.openxmlformats.org/officeDocument/2006/relationships/image" Target="../media/image91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86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11" Type="http://schemas.openxmlformats.org/officeDocument/2006/relationships/image" Target="../media/image83.png"/><Relationship Id="rId24" Type="http://schemas.openxmlformats.org/officeDocument/2006/relationships/image" Target="../media/image119.png"/><Relationship Id="rId5" Type="http://schemas.openxmlformats.org/officeDocument/2006/relationships/image" Target="../media/image42.png"/><Relationship Id="rId15" Type="http://schemas.openxmlformats.org/officeDocument/2006/relationships/image" Target="../media/image85.png"/><Relationship Id="rId23" Type="http://schemas.openxmlformats.org/officeDocument/2006/relationships/image" Target="../media/image112.png"/><Relationship Id="rId10" Type="http://schemas.openxmlformats.org/officeDocument/2006/relationships/image" Target="../media/image118.png"/><Relationship Id="rId19" Type="http://schemas.openxmlformats.org/officeDocument/2006/relationships/image" Target="../media/image48.png"/><Relationship Id="rId4" Type="http://schemas.openxmlformats.org/officeDocument/2006/relationships/image" Target="../media/image110.png"/><Relationship Id="rId9" Type="http://schemas.openxmlformats.org/officeDocument/2006/relationships/image" Target="../media/image117.png"/><Relationship Id="rId14" Type="http://schemas.openxmlformats.org/officeDocument/2006/relationships/image" Target="../media/image84.png"/><Relationship Id="rId22" Type="http://schemas.openxmlformats.org/officeDocument/2006/relationships/image" Target="../media/image109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1.png"/><Relationship Id="rId3" Type="http://schemas.openxmlformats.org/officeDocument/2006/relationships/image" Target="../media/image43.png"/><Relationship Id="rId7" Type="http://schemas.openxmlformats.org/officeDocument/2006/relationships/image" Target="../media/image84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1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0" Type="http://schemas.openxmlformats.org/officeDocument/2006/relationships/image" Target="../media/image48.png"/><Relationship Id="rId4" Type="http://schemas.openxmlformats.org/officeDocument/2006/relationships/image" Target="../media/image117.png"/><Relationship Id="rId9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1.png"/><Relationship Id="rId3" Type="http://schemas.openxmlformats.org/officeDocument/2006/relationships/image" Target="../media/image43.png"/><Relationship Id="rId7" Type="http://schemas.openxmlformats.org/officeDocument/2006/relationships/image" Target="../media/image84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1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0" Type="http://schemas.openxmlformats.org/officeDocument/2006/relationships/image" Target="../media/image48.png"/><Relationship Id="rId4" Type="http://schemas.openxmlformats.org/officeDocument/2006/relationships/image" Target="../media/image117.png"/><Relationship Id="rId9" Type="http://schemas.openxmlformats.org/officeDocument/2006/relationships/image" Target="../media/image88.png"/><Relationship Id="rId14" Type="http://schemas.openxmlformats.org/officeDocument/2006/relationships/image" Target="../media/image122.jp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43.png"/><Relationship Id="rId7" Type="http://schemas.openxmlformats.org/officeDocument/2006/relationships/image" Target="../media/image84.png"/><Relationship Id="rId12" Type="http://schemas.openxmlformats.org/officeDocument/2006/relationships/image" Target="../media/image116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1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10" Type="http://schemas.openxmlformats.org/officeDocument/2006/relationships/image" Target="../media/image48.png"/><Relationship Id="rId4" Type="http://schemas.openxmlformats.org/officeDocument/2006/relationships/image" Target="../media/image117.png"/><Relationship Id="rId9" Type="http://schemas.openxmlformats.org/officeDocument/2006/relationships/image" Target="../media/image88.png"/><Relationship Id="rId14" Type="http://schemas.openxmlformats.org/officeDocument/2006/relationships/image" Target="../media/image122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publicdomain/zero/1.0/deed.en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08/12/from-autoencoder-to-beta-vae.htm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0.jp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0.jp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123.png"/><Relationship Id="rId9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5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hdthesis-bioinformatics-maxplanckinstitute-molecularplantphys.matthias-scholz.de/fig_pca_illu3d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hyperlink" Target="https://creativecommons.org/publicdomain/zero/1.0/deed.en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6.png"/><Relationship Id="rId3" Type="http://schemas.openxmlformats.org/officeDocument/2006/relationships/image" Target="../media/image136.jpg"/><Relationship Id="rId7" Type="http://schemas.openxmlformats.org/officeDocument/2006/relationships/image" Target="../media/image141.png"/><Relationship Id="rId12" Type="http://schemas.openxmlformats.org/officeDocument/2006/relationships/image" Target="../media/image14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0.png"/><Relationship Id="rId11" Type="http://schemas.openxmlformats.org/officeDocument/2006/relationships/image" Target="../media/image144.jpg"/><Relationship Id="rId5" Type="http://schemas.openxmlformats.org/officeDocument/2006/relationships/image" Target="../media/image139.png"/><Relationship Id="rId10" Type="http://schemas.openxmlformats.org/officeDocument/2006/relationships/image" Target="../media/image143.jpg"/><Relationship Id="rId4" Type="http://schemas.openxmlformats.org/officeDocument/2006/relationships/image" Target="../media/image138.jpg"/><Relationship Id="rId9" Type="http://schemas.openxmlformats.org/officeDocument/2006/relationships/image" Target="../media/image142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7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7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Unsupervised Learning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0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449" y="1265938"/>
            <a:ext cx="3312795" cy="2182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Unsupervised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Just </a:t>
            </a:r>
            <a:r>
              <a:rPr sz="2000" spc="-5" dirty="0">
                <a:latin typeface="Arial"/>
                <a:cs typeface="Arial"/>
              </a:rPr>
              <a:t>data, no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labels!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/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underlying  hidden </a:t>
            </a:r>
            <a:r>
              <a:rPr sz="2000" i="1" dirty="0">
                <a:latin typeface="Arial"/>
                <a:cs typeface="Arial"/>
              </a:rPr>
              <a:t>structure </a:t>
            </a:r>
            <a:r>
              <a:rPr sz="2000" spc="-5" dirty="0">
                <a:latin typeface="Arial"/>
                <a:cs typeface="Arial"/>
              </a:rPr>
              <a:t>of 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5448" y="3704332"/>
            <a:ext cx="36779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Clustering,  dimensionality </a:t>
            </a:r>
            <a:r>
              <a:rPr sz="2000" dirty="0">
                <a:latin typeface="Arial"/>
                <a:cs typeface="Arial"/>
              </a:rPr>
              <a:t>reduction,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  learning, density estimation,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76200" y="98226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5" name="object 5"/>
          <p:cNvSpPr/>
          <p:nvPr/>
        </p:nvSpPr>
        <p:spPr>
          <a:xfrm>
            <a:off x="4220691" y="1272926"/>
            <a:ext cx="4522713" cy="2824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2378" y="4381500"/>
            <a:ext cx="2871174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02565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Autoencoders  </a:t>
            </a:r>
            <a:r>
              <a:rPr dirty="0">
                <a:latin typeface="Arial"/>
                <a:cs typeface="Arial"/>
              </a:rPr>
              <a:t>(Feature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learning)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188272"/>
            <a:ext cx="56635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Training GANs: Two-player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game</a:t>
            </a: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0999" y="1035945"/>
            <a:ext cx="37757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together: GAN training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8224" y="1446361"/>
            <a:ext cx="6253084" cy="3181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2909" y="3585180"/>
            <a:ext cx="5368501" cy="19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5170" y="2639821"/>
            <a:ext cx="3834129" cy="505459"/>
          </a:xfrm>
          <a:custGeom>
            <a:avLst/>
            <a:gdLst/>
            <a:ahLst/>
            <a:cxnLst/>
            <a:rect l="l" t="t" r="r" b="b"/>
            <a:pathLst>
              <a:path w="3834129" h="505460">
                <a:moveTo>
                  <a:pt x="0" y="0"/>
                </a:moveTo>
                <a:lnTo>
                  <a:pt x="3833992" y="0"/>
                </a:lnTo>
                <a:lnTo>
                  <a:pt x="3833992" y="505198"/>
                </a:lnTo>
                <a:lnTo>
                  <a:pt x="0" y="5051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5170" y="2639821"/>
            <a:ext cx="3834129" cy="505459"/>
          </a:xfrm>
          <a:custGeom>
            <a:avLst/>
            <a:gdLst/>
            <a:ahLst/>
            <a:cxnLst/>
            <a:rect l="l" t="t" r="r" b="b"/>
            <a:pathLst>
              <a:path w="3834129" h="505460">
                <a:moveTo>
                  <a:pt x="0" y="0"/>
                </a:moveTo>
                <a:lnTo>
                  <a:pt x="3833992" y="0"/>
                </a:lnTo>
                <a:lnTo>
                  <a:pt x="3833992" y="505198"/>
                </a:lnTo>
                <a:lnTo>
                  <a:pt x="0" y="505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8419" y="2598121"/>
            <a:ext cx="3715042" cy="45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4219" y="3859468"/>
            <a:ext cx="2607945" cy="559435"/>
          </a:xfrm>
          <a:custGeom>
            <a:avLst/>
            <a:gdLst/>
            <a:ahLst/>
            <a:cxnLst/>
            <a:rect l="l" t="t" r="r" b="b"/>
            <a:pathLst>
              <a:path w="2607945" h="559435">
                <a:moveTo>
                  <a:pt x="0" y="0"/>
                </a:moveTo>
                <a:lnTo>
                  <a:pt x="2607894" y="0"/>
                </a:lnTo>
                <a:lnTo>
                  <a:pt x="2607894" y="559198"/>
                </a:lnTo>
                <a:lnTo>
                  <a:pt x="0" y="5591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54219" y="3859468"/>
            <a:ext cx="2607945" cy="559435"/>
          </a:xfrm>
          <a:custGeom>
            <a:avLst/>
            <a:gdLst/>
            <a:ahLst/>
            <a:cxnLst/>
            <a:rect l="l" t="t" r="r" b="b"/>
            <a:pathLst>
              <a:path w="2607945" h="559435">
                <a:moveTo>
                  <a:pt x="0" y="0"/>
                </a:moveTo>
                <a:lnTo>
                  <a:pt x="2607894" y="0"/>
                </a:lnTo>
                <a:lnTo>
                  <a:pt x="2607894" y="559198"/>
                </a:lnTo>
                <a:lnTo>
                  <a:pt x="0" y="55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38970" y="3859468"/>
            <a:ext cx="2185295" cy="452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26574" y="841629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100</a:t>
            </a:fld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870" y="236096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999" y="1035945"/>
            <a:ext cx="37757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together: GAN training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8224" y="1446361"/>
            <a:ext cx="6253084" cy="3181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2909" y="3585180"/>
            <a:ext cx="5368501" cy="19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5170" y="2639821"/>
            <a:ext cx="3834129" cy="505459"/>
          </a:xfrm>
          <a:custGeom>
            <a:avLst/>
            <a:gdLst/>
            <a:ahLst/>
            <a:cxnLst/>
            <a:rect l="l" t="t" r="r" b="b"/>
            <a:pathLst>
              <a:path w="3834129" h="505460">
                <a:moveTo>
                  <a:pt x="0" y="0"/>
                </a:moveTo>
                <a:lnTo>
                  <a:pt x="3833992" y="0"/>
                </a:lnTo>
                <a:lnTo>
                  <a:pt x="3833992" y="505198"/>
                </a:lnTo>
                <a:lnTo>
                  <a:pt x="0" y="5051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5170" y="2639821"/>
            <a:ext cx="3834129" cy="505459"/>
          </a:xfrm>
          <a:custGeom>
            <a:avLst/>
            <a:gdLst/>
            <a:ahLst/>
            <a:cxnLst/>
            <a:rect l="l" t="t" r="r" b="b"/>
            <a:pathLst>
              <a:path w="3834129" h="505460">
                <a:moveTo>
                  <a:pt x="0" y="0"/>
                </a:moveTo>
                <a:lnTo>
                  <a:pt x="3833992" y="0"/>
                </a:lnTo>
                <a:lnTo>
                  <a:pt x="3833992" y="505198"/>
                </a:lnTo>
                <a:lnTo>
                  <a:pt x="0" y="505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8419" y="2598121"/>
            <a:ext cx="3715042" cy="45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4219" y="3859468"/>
            <a:ext cx="2607945" cy="559435"/>
          </a:xfrm>
          <a:custGeom>
            <a:avLst/>
            <a:gdLst/>
            <a:ahLst/>
            <a:cxnLst/>
            <a:rect l="l" t="t" r="r" b="b"/>
            <a:pathLst>
              <a:path w="2607945" h="559435">
                <a:moveTo>
                  <a:pt x="0" y="0"/>
                </a:moveTo>
                <a:lnTo>
                  <a:pt x="2607894" y="0"/>
                </a:lnTo>
                <a:lnTo>
                  <a:pt x="2607894" y="559198"/>
                </a:lnTo>
                <a:lnTo>
                  <a:pt x="0" y="5591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54219" y="3859468"/>
            <a:ext cx="2607945" cy="559435"/>
          </a:xfrm>
          <a:custGeom>
            <a:avLst/>
            <a:gdLst/>
            <a:ahLst/>
            <a:cxnLst/>
            <a:rect l="l" t="t" r="r" b="b"/>
            <a:pathLst>
              <a:path w="2607945" h="559435">
                <a:moveTo>
                  <a:pt x="0" y="0"/>
                </a:moveTo>
                <a:lnTo>
                  <a:pt x="2607894" y="0"/>
                </a:lnTo>
                <a:lnTo>
                  <a:pt x="2607894" y="559198"/>
                </a:lnTo>
                <a:lnTo>
                  <a:pt x="0" y="559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38970" y="3859468"/>
            <a:ext cx="2185295" cy="452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12220" y="1615597"/>
            <a:ext cx="515620" cy="189230"/>
          </a:xfrm>
          <a:custGeom>
            <a:avLst/>
            <a:gdLst/>
            <a:ahLst/>
            <a:cxnLst/>
            <a:rect l="l" t="t" r="r" b="b"/>
            <a:pathLst>
              <a:path w="515619" h="189230">
                <a:moveTo>
                  <a:pt x="0" y="0"/>
                </a:moveTo>
                <a:lnTo>
                  <a:pt x="515098" y="0"/>
                </a:lnTo>
                <a:lnTo>
                  <a:pt x="515098" y="188699"/>
                </a:lnTo>
                <a:lnTo>
                  <a:pt x="0" y="188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0048" y="1809767"/>
            <a:ext cx="687705" cy="250825"/>
          </a:xfrm>
          <a:custGeom>
            <a:avLst/>
            <a:gdLst/>
            <a:ahLst/>
            <a:cxnLst/>
            <a:rect l="l" t="t" r="r" b="b"/>
            <a:pathLst>
              <a:path w="687705" h="250825">
                <a:moveTo>
                  <a:pt x="0" y="250654"/>
                </a:moveTo>
                <a:lnTo>
                  <a:pt x="687611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37357" y="1770635"/>
            <a:ext cx="111049" cy="78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7175" y="2027563"/>
            <a:ext cx="1492885" cy="220060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5430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Some find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k=1  more stable,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others use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k &gt;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1,  no best</a:t>
            </a:r>
            <a:r>
              <a:rPr sz="14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rule.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Recent work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(e.g.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Wasserstein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GAN)  alleviates this  problem, better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stability!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21921" y="841629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101</a:t>
            </a:fld>
            <a:endParaRPr lang="de-DE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9219" y="261955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1945" y="4250366"/>
            <a:ext cx="1532890" cy="230832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30"/>
              </a:lnSpc>
            </a:pPr>
            <a:r>
              <a:rPr sz="1600" dirty="0"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2421" y="3684594"/>
            <a:ext cx="2097405" cy="27699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89865">
              <a:spcBef>
                <a:spcPts val="240"/>
              </a:spcBef>
            </a:pPr>
            <a:r>
              <a:rPr sz="1600" spc="-5" dirty="0">
                <a:latin typeface="Arial"/>
                <a:cs typeface="Arial"/>
              </a:rPr>
              <a:t>Generator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1319" y="2933448"/>
            <a:ext cx="493148" cy="512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0891" y="2932870"/>
            <a:ext cx="465223" cy="4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7294" y="3464643"/>
            <a:ext cx="81999" cy="222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2695" y="2363145"/>
            <a:ext cx="2209165" cy="279564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10489">
              <a:spcBef>
                <a:spcPts val="260"/>
              </a:spcBef>
            </a:pPr>
            <a:r>
              <a:rPr sz="1600" spc="-5" dirty="0">
                <a:latin typeface="Arial"/>
                <a:cs typeface="Arial"/>
              </a:rPr>
              <a:t>Discriminator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75744" y="2722475"/>
            <a:ext cx="831215" cy="218440"/>
          </a:xfrm>
          <a:custGeom>
            <a:avLst/>
            <a:gdLst/>
            <a:ahLst/>
            <a:cxnLst/>
            <a:rect l="l" t="t" r="r" b="b"/>
            <a:pathLst>
              <a:path w="831214" h="218439">
                <a:moveTo>
                  <a:pt x="0" y="218169"/>
                </a:moveTo>
                <a:lnTo>
                  <a:pt x="830848" y="0"/>
                </a:lnTo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89066" y="2682516"/>
            <a:ext cx="110674" cy="79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28242" y="2720345"/>
            <a:ext cx="909955" cy="220345"/>
          </a:xfrm>
          <a:custGeom>
            <a:avLst/>
            <a:gdLst/>
            <a:ahLst/>
            <a:cxnLst/>
            <a:rect l="l" t="t" r="r" b="b"/>
            <a:pathLst>
              <a:path w="909954" h="220344">
                <a:moveTo>
                  <a:pt x="909798" y="220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34691" y="2680237"/>
            <a:ext cx="110474" cy="80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6142" y="2140571"/>
            <a:ext cx="81999" cy="2225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4774" y="2890320"/>
            <a:ext cx="3785540" cy="1890517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4135" marR="2138680" indent="146685">
              <a:lnSpc>
                <a:spcPct val="101600"/>
              </a:lnSpc>
              <a:spcBef>
                <a:spcPts val="204"/>
              </a:spcBef>
            </a:pPr>
            <a:r>
              <a:rPr sz="1600" spc="-5" dirty="0">
                <a:latin typeface="Arial"/>
                <a:cs typeface="Arial"/>
              </a:rPr>
              <a:t>Fake Images  </a:t>
            </a:r>
            <a:r>
              <a:rPr sz="1600" dirty="0">
                <a:latin typeface="Arial"/>
                <a:cs typeface="Arial"/>
              </a:rPr>
              <a:t>(from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generator)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273050"/>
            <a:r>
              <a:rPr sz="1600" spc="-5" dirty="0">
                <a:latin typeface="Arial"/>
                <a:cs typeface="Arial"/>
              </a:rPr>
              <a:t>Random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noise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45249" y="2865779"/>
            <a:ext cx="16148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2542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Real Images  </a:t>
            </a:r>
            <a:r>
              <a:rPr sz="1600" dirty="0">
                <a:latin typeface="Arial"/>
                <a:cs typeface="Arial"/>
              </a:rPr>
              <a:t>(from </a:t>
            </a:r>
            <a:r>
              <a:rPr sz="1600" spc="-5" dirty="0">
                <a:latin typeface="Arial"/>
                <a:cs typeface="Arial"/>
              </a:rPr>
              <a:t>training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9125" y="1132645"/>
            <a:ext cx="7426325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Generator network</a:t>
            </a:r>
            <a:r>
              <a:rPr sz="1600" spc="-5" dirty="0">
                <a:latin typeface="Arial"/>
                <a:cs typeface="Arial"/>
              </a:rPr>
              <a:t>: try to fool the discriminator by generating </a:t>
            </a:r>
            <a:r>
              <a:rPr sz="1600" dirty="0">
                <a:latin typeface="Arial"/>
                <a:cs typeface="Arial"/>
              </a:rPr>
              <a:t>real-looking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Discriminator network</a:t>
            </a:r>
            <a:r>
              <a:rPr sz="1600" spc="-5" dirty="0">
                <a:latin typeface="Arial"/>
                <a:cs typeface="Arial"/>
              </a:rPr>
              <a:t>: try to distinguish between </a:t>
            </a:r>
            <a:r>
              <a:rPr sz="1600" dirty="0">
                <a:latin typeface="Arial"/>
                <a:cs typeface="Arial"/>
              </a:rPr>
              <a:t>real </a:t>
            </a:r>
            <a:r>
              <a:rPr sz="1600" spc="-5" dirty="0">
                <a:latin typeface="Arial"/>
                <a:cs typeface="Arial"/>
              </a:rPr>
              <a:t>and fake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48615" algn="ctr"/>
            <a:r>
              <a:rPr sz="1600" spc="-5" dirty="0">
                <a:latin typeface="Arial"/>
                <a:cs typeface="Arial"/>
              </a:rPr>
              <a:t>Real or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Fake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47868" y="2933457"/>
            <a:ext cx="493148" cy="4981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4770" y="2936644"/>
            <a:ext cx="493148" cy="508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6691" y="2937470"/>
            <a:ext cx="465223" cy="4936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72490" y="2937470"/>
            <a:ext cx="465223" cy="488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07294" y="4033168"/>
            <a:ext cx="81999" cy="2225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37168" y="3903160"/>
            <a:ext cx="35306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After training, use generator network to  generate new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19763" y="769836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70668" y="4716552"/>
            <a:ext cx="394081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Fake and </a:t>
            </a:r>
            <a:r>
              <a:rPr sz="800" dirty="0">
                <a:latin typeface="Arial"/>
                <a:cs typeface="Arial"/>
              </a:rPr>
              <a:t>real </a:t>
            </a:r>
            <a:r>
              <a:rPr sz="800" spc="-5" dirty="0">
                <a:latin typeface="Arial"/>
                <a:cs typeface="Arial"/>
              </a:rPr>
              <a:t>images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Emily Denton et al. 2015. Reproduced with</a:t>
            </a:r>
            <a:r>
              <a:rPr sz="800" spc="-6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102</a:t>
            </a:fld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050" y="196279"/>
            <a:ext cx="4774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Generative </a:t>
            </a:r>
            <a:r>
              <a:rPr sz="3000" spc="-10" dirty="0">
                <a:latin typeface="Arial"/>
                <a:cs typeface="Arial"/>
              </a:rPr>
              <a:t>Adversarial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Nets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0623" y="1716439"/>
            <a:ext cx="3536518" cy="2400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6740" y="1686208"/>
            <a:ext cx="3564452" cy="2430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6666" y="1227447"/>
            <a:ext cx="2459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Generated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samples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1719" y="4219292"/>
            <a:ext cx="886460" cy="287020"/>
          </a:xfrm>
          <a:custGeom>
            <a:avLst/>
            <a:gdLst/>
            <a:ahLst/>
            <a:cxnLst/>
            <a:rect l="l" t="t" r="r" b="b"/>
            <a:pathLst>
              <a:path w="886460" h="287020">
                <a:moveTo>
                  <a:pt x="0" y="286799"/>
                </a:moveTo>
                <a:lnTo>
                  <a:pt x="88627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9179" y="4160080"/>
            <a:ext cx="166474" cy="118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43441" y="4166168"/>
            <a:ext cx="3234690" cy="381635"/>
          </a:xfrm>
          <a:custGeom>
            <a:avLst/>
            <a:gdLst/>
            <a:ahLst/>
            <a:cxnLst/>
            <a:rect l="l" t="t" r="r" b="b"/>
            <a:pathLst>
              <a:path w="3234690" h="381635">
                <a:moveTo>
                  <a:pt x="0" y="381049"/>
                </a:moveTo>
                <a:lnTo>
                  <a:pt x="323411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57748" y="4105004"/>
            <a:ext cx="162899" cy="12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62056" y="797759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0" y="4483610"/>
            <a:ext cx="4515485" cy="86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spc="-5" dirty="0">
                <a:latin typeface="Arial"/>
                <a:cs typeface="Arial"/>
              </a:rPr>
              <a:t>Nearest neighbor from training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set</a:t>
            </a:r>
          </a:p>
          <a:p>
            <a:pPr marL="12700">
              <a:spcBef>
                <a:spcPts val="142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4066" y="4726176"/>
            <a:ext cx="340360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Ian Goodfellow et al., 2014. Reproduced with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103</a:t>
            </a:fld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583" y="204145"/>
            <a:ext cx="4774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Generative </a:t>
            </a:r>
            <a:r>
              <a:rPr sz="3000" spc="-10" dirty="0">
                <a:latin typeface="Arial"/>
                <a:cs typeface="Arial"/>
              </a:rPr>
              <a:t>Adversarial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Nets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0866" y="1303649"/>
            <a:ext cx="3964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Generated </a:t>
            </a:r>
            <a:r>
              <a:rPr sz="2200" dirty="0">
                <a:latin typeface="Arial"/>
                <a:cs typeface="Arial"/>
              </a:rPr>
              <a:t>samples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(CIFAR-10)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1719" y="4219292"/>
            <a:ext cx="886460" cy="287020"/>
          </a:xfrm>
          <a:custGeom>
            <a:avLst/>
            <a:gdLst/>
            <a:ahLst/>
            <a:cxnLst/>
            <a:rect l="l" t="t" r="r" b="b"/>
            <a:pathLst>
              <a:path w="886460" h="287020">
                <a:moveTo>
                  <a:pt x="0" y="286799"/>
                </a:moveTo>
                <a:lnTo>
                  <a:pt x="88627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9179" y="4160080"/>
            <a:ext cx="166474" cy="118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3441" y="4138317"/>
            <a:ext cx="3008630" cy="408940"/>
          </a:xfrm>
          <a:custGeom>
            <a:avLst/>
            <a:gdLst/>
            <a:ahLst/>
            <a:cxnLst/>
            <a:rect l="l" t="t" r="r" b="b"/>
            <a:pathLst>
              <a:path w="3008629" h="408939">
                <a:moveTo>
                  <a:pt x="0" y="408899"/>
                </a:moveTo>
                <a:lnTo>
                  <a:pt x="300829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1097" y="4077256"/>
            <a:ext cx="163424" cy="122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2424" y="1710473"/>
            <a:ext cx="3454293" cy="2359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82266" y="1720328"/>
            <a:ext cx="3404393" cy="2303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10134" y="917193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0" y="4483610"/>
            <a:ext cx="4515485" cy="86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spc="-5" dirty="0">
                <a:latin typeface="Arial"/>
                <a:cs typeface="Arial"/>
              </a:rPr>
              <a:t>Nearest neighbor from training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set</a:t>
            </a:r>
          </a:p>
          <a:p>
            <a:pPr marL="12700">
              <a:spcBef>
                <a:spcPts val="142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4066" y="4726176"/>
            <a:ext cx="340360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Ian Goodfellow et al., 2014. Reproduced with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104</a:t>
            </a:fld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163" y="266700"/>
            <a:ext cx="83381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Generative </a:t>
            </a:r>
            <a:r>
              <a:rPr spc="-10" dirty="0">
                <a:latin typeface="Arial"/>
                <a:cs typeface="Arial"/>
              </a:rPr>
              <a:t>Adversarial </a:t>
            </a:r>
            <a:r>
              <a:rPr spc="-5" dirty="0">
                <a:latin typeface="Arial"/>
                <a:cs typeface="Arial"/>
              </a:rPr>
              <a:t>Nets: Convolutional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Architectures</a:t>
            </a: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3499" y="2233571"/>
            <a:ext cx="8505894" cy="2238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0849" y="1452388"/>
            <a:ext cx="8226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Generator is an upsampling network with fractionally-strided </a:t>
            </a:r>
            <a:r>
              <a:rPr sz="2000" dirty="0">
                <a:latin typeface="Arial"/>
                <a:cs typeface="Arial"/>
              </a:rPr>
              <a:t>convolutions  </a:t>
            </a:r>
            <a:r>
              <a:rPr sz="2000" spc="-5" dirty="0">
                <a:latin typeface="Arial"/>
                <a:cs typeface="Arial"/>
              </a:rPr>
              <a:t>Discriminator is </a:t>
            </a:r>
            <a:r>
              <a:rPr sz="2000" dirty="0">
                <a:latin typeface="Arial"/>
                <a:cs typeface="Arial"/>
              </a:rPr>
              <a:t>a convolutional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49" y="4639859"/>
            <a:ext cx="84848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Radford et al, </a:t>
            </a:r>
            <a:r>
              <a:rPr sz="1200" dirty="0">
                <a:latin typeface="Arial"/>
                <a:cs typeface="Arial"/>
              </a:rPr>
              <a:t>“Unsupervised </a:t>
            </a:r>
            <a:r>
              <a:rPr sz="1200" spc="-5" dirty="0">
                <a:latin typeface="Arial"/>
                <a:cs typeface="Arial"/>
              </a:rPr>
              <a:t>Representation Learning with Deep Convolutional Generative Adversarial Networks”, ICLR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105</a:t>
            </a:fld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189" y="1281751"/>
            <a:ext cx="7721669" cy="312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31298" y="3999374"/>
            <a:ext cx="1395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Generator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49" y="4639859"/>
            <a:ext cx="84848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Radford et al, </a:t>
            </a:r>
            <a:r>
              <a:rPr sz="1200" dirty="0">
                <a:latin typeface="Arial"/>
                <a:cs typeface="Arial"/>
              </a:rPr>
              <a:t>“Unsupervised </a:t>
            </a:r>
            <a:r>
              <a:rPr sz="1200" spc="-5" dirty="0">
                <a:latin typeface="Arial"/>
                <a:cs typeface="Arial"/>
              </a:rPr>
              <a:t>Representation Learning with Deep Convolutional Generative Adversarial Networks”, ICLR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320055"/>
            <a:ext cx="83381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Generative </a:t>
            </a:r>
            <a:r>
              <a:rPr spc="-10" dirty="0">
                <a:latin typeface="Arial"/>
                <a:cs typeface="Arial"/>
              </a:rPr>
              <a:t>Adversarial </a:t>
            </a:r>
            <a:r>
              <a:rPr spc="-5" dirty="0">
                <a:latin typeface="Arial"/>
                <a:cs typeface="Arial"/>
              </a:rPr>
              <a:t>Nets: Convolutional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Architectures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106</a:t>
            </a:fld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7747" y="1196724"/>
            <a:ext cx="7359235" cy="3679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949" y="2173981"/>
            <a:ext cx="12534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Samples  from the  </a:t>
            </a:r>
            <a:r>
              <a:rPr sz="2000" dirty="0">
                <a:latin typeface="Arial"/>
                <a:cs typeface="Arial"/>
              </a:rPr>
              <a:t>model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look  amazing!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49" y="4487459"/>
            <a:ext cx="939800" cy="377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4610" marR="5080" indent="-42545">
              <a:lnSpc>
                <a:spcPts val="1420"/>
              </a:lnSpc>
              <a:spcBef>
                <a:spcPts val="50"/>
              </a:spcBef>
            </a:pPr>
            <a:r>
              <a:rPr sz="1200" spc="-5" dirty="0">
                <a:latin typeface="Arial"/>
                <a:cs typeface="Arial"/>
              </a:rPr>
              <a:t>Radford et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al,  ICLR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3535" y="4846791"/>
            <a:ext cx="307975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>
              <a:latin typeface="Arial"/>
              <a:cs typeface="Arial"/>
            </a:endParaRPr>
          </a:p>
          <a:p>
            <a:pPr marL="153670"/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0" y="12341"/>
            <a:ext cx="833913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Generative </a:t>
            </a:r>
            <a:r>
              <a:rPr sz="2400" spc="-10" dirty="0"/>
              <a:t>Adversarial </a:t>
            </a:r>
            <a:r>
              <a:rPr sz="2400" spc="-5" dirty="0"/>
              <a:t>Nets: Convolutional</a:t>
            </a:r>
            <a:r>
              <a:rPr sz="2400" spc="-80" dirty="0"/>
              <a:t> </a:t>
            </a:r>
            <a:r>
              <a:rPr sz="2400" spc="-5" dirty="0"/>
              <a:t>Architectures</a:t>
            </a:r>
            <a:endParaRPr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107</a:t>
            </a:fld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5849" y="2062739"/>
            <a:ext cx="145034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Interpolating  between  </a:t>
            </a:r>
            <a:r>
              <a:rPr sz="1800" dirty="0">
                <a:latin typeface="Arial"/>
                <a:cs typeface="Arial"/>
              </a:rPr>
              <a:t>random  </a:t>
            </a:r>
            <a:r>
              <a:rPr sz="1800" spc="-5" dirty="0">
                <a:latin typeface="Arial"/>
                <a:cs typeface="Arial"/>
              </a:rPr>
              <a:t>points in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 smtClean="0">
                <a:latin typeface="Arial"/>
                <a:cs typeface="Arial"/>
              </a:rPr>
              <a:t>late</a:t>
            </a:r>
            <a:r>
              <a:rPr lang="de-DE" sz="1800" spc="-5" dirty="0" smtClean="0">
                <a:latin typeface="Arial"/>
                <a:cs typeface="Arial"/>
              </a:rPr>
              <a:t>nt</a:t>
            </a:r>
            <a:r>
              <a:rPr sz="1800" spc="-5" dirty="0" smtClean="0">
                <a:latin typeface="Arial"/>
                <a:cs typeface="Arial"/>
              </a:rPr>
              <a:t> </a:t>
            </a:r>
            <a:r>
              <a:rPr sz="1800" dirty="0" smtClean="0">
                <a:latin typeface="Arial"/>
                <a:cs typeface="Arial"/>
              </a:rPr>
              <a:t>space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1276427"/>
            <a:ext cx="7339760" cy="3714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33913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 smtClean="0"/>
              <a:t>Generative </a:t>
            </a:r>
            <a:r>
              <a:rPr sz="2400" spc="-10" dirty="0" smtClean="0"/>
              <a:t>Adversarial </a:t>
            </a:r>
            <a:r>
              <a:rPr sz="2400" spc="-5" dirty="0" smtClean="0"/>
              <a:t>Nets: Convolutional</a:t>
            </a:r>
            <a:r>
              <a:rPr sz="2400" spc="-80" dirty="0" smtClean="0"/>
              <a:t> </a:t>
            </a:r>
            <a:r>
              <a:rPr sz="2400" spc="-5" dirty="0" smtClean="0"/>
              <a:t>Architectures</a:t>
            </a:r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90049" y="4487459"/>
            <a:ext cx="939800" cy="377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4610" marR="5080" indent="-42545">
              <a:lnSpc>
                <a:spcPts val="1420"/>
              </a:lnSpc>
              <a:spcBef>
                <a:spcPts val="50"/>
              </a:spcBef>
            </a:pPr>
            <a:r>
              <a:rPr sz="1200" spc="-5" dirty="0">
                <a:latin typeface="Arial"/>
                <a:cs typeface="Arial"/>
              </a:rPr>
              <a:t>Radford et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al,  ICLR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2016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108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4665" y="-36277"/>
            <a:ext cx="86550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Generative </a:t>
            </a:r>
            <a:r>
              <a:rPr sz="2400" spc="-10" dirty="0"/>
              <a:t>Adversarial </a:t>
            </a:r>
            <a:r>
              <a:rPr sz="2400" spc="-5" dirty="0"/>
              <a:t>Nets: </a:t>
            </a:r>
            <a:r>
              <a:rPr lang="de-DE" sz="2400" spc="-5" dirty="0" smtClean="0"/>
              <a:t/>
            </a:r>
            <a:br>
              <a:rPr lang="de-DE" sz="2400" spc="-5" dirty="0" smtClean="0"/>
            </a:br>
            <a:r>
              <a:rPr sz="2400" spc="-5" dirty="0" smtClean="0"/>
              <a:t>Interpretable </a:t>
            </a:r>
            <a:r>
              <a:rPr sz="2400" spc="-10" dirty="0"/>
              <a:t>Vector</a:t>
            </a:r>
            <a:r>
              <a:rPr sz="2400" spc="-85" dirty="0"/>
              <a:t> </a:t>
            </a:r>
            <a:r>
              <a:rPr sz="2400" dirty="0"/>
              <a:t>Math</a:t>
            </a:r>
          </a:p>
        </p:txBody>
      </p:sp>
      <p:sp>
        <p:nvSpPr>
          <p:cNvPr id="3" name="object 3"/>
          <p:cNvSpPr/>
          <p:nvPr/>
        </p:nvSpPr>
        <p:spPr>
          <a:xfrm>
            <a:off x="2075621" y="1667098"/>
            <a:ext cx="4036947" cy="2262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3873" y="1321457"/>
            <a:ext cx="5366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966595" algn="l"/>
                <a:tab pos="3970654" algn="l"/>
              </a:tabLst>
            </a:pPr>
            <a:r>
              <a:rPr sz="2000" spc="-5" dirty="0">
                <a:latin typeface="Arial"/>
                <a:cs typeface="Arial"/>
              </a:rPr>
              <a:t>Smiling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woman	Neutral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woman	Neutral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9071" y="1739247"/>
            <a:ext cx="401320" cy="2038350"/>
          </a:xfrm>
          <a:custGeom>
            <a:avLst/>
            <a:gdLst/>
            <a:ahLst/>
            <a:cxnLst/>
            <a:rect l="l" t="t" r="r" b="b"/>
            <a:pathLst>
              <a:path w="401319" h="2038350">
                <a:moveTo>
                  <a:pt x="401099" y="2038195"/>
                </a:moveTo>
                <a:lnTo>
                  <a:pt x="360681" y="2032344"/>
                </a:lnTo>
                <a:lnTo>
                  <a:pt x="323036" y="2015562"/>
                </a:lnTo>
                <a:lnTo>
                  <a:pt x="288970" y="1989008"/>
                </a:lnTo>
                <a:lnTo>
                  <a:pt x="259289" y="1953839"/>
                </a:lnTo>
                <a:lnTo>
                  <a:pt x="234800" y="1911216"/>
                </a:lnTo>
                <a:lnTo>
                  <a:pt x="216309" y="1862295"/>
                </a:lnTo>
                <a:lnTo>
                  <a:pt x="204624" y="1808236"/>
                </a:lnTo>
                <a:lnTo>
                  <a:pt x="200549" y="1750196"/>
                </a:lnTo>
                <a:lnTo>
                  <a:pt x="200549" y="1285697"/>
                </a:lnTo>
                <a:lnTo>
                  <a:pt x="196475" y="1227657"/>
                </a:lnTo>
                <a:lnTo>
                  <a:pt x="184789" y="1173598"/>
                </a:lnTo>
                <a:lnTo>
                  <a:pt x="166298" y="1124677"/>
                </a:lnTo>
                <a:lnTo>
                  <a:pt x="141809" y="1082054"/>
                </a:lnTo>
                <a:lnTo>
                  <a:pt x="112128" y="1046885"/>
                </a:lnTo>
                <a:lnTo>
                  <a:pt x="78062" y="1020331"/>
                </a:lnTo>
                <a:lnTo>
                  <a:pt x="40417" y="1003549"/>
                </a:lnTo>
                <a:lnTo>
                  <a:pt x="0" y="997697"/>
                </a:lnTo>
                <a:lnTo>
                  <a:pt x="40417" y="991846"/>
                </a:lnTo>
                <a:lnTo>
                  <a:pt x="78062" y="975065"/>
                </a:lnTo>
                <a:lnTo>
                  <a:pt x="112128" y="948512"/>
                </a:lnTo>
                <a:lnTo>
                  <a:pt x="141809" y="913345"/>
                </a:lnTo>
                <a:lnTo>
                  <a:pt x="166298" y="870722"/>
                </a:lnTo>
                <a:lnTo>
                  <a:pt x="184789" y="821801"/>
                </a:lnTo>
                <a:lnTo>
                  <a:pt x="196475" y="767742"/>
                </a:lnTo>
                <a:lnTo>
                  <a:pt x="200549" y="709701"/>
                </a:lnTo>
                <a:lnTo>
                  <a:pt x="200549" y="287996"/>
                </a:lnTo>
                <a:lnTo>
                  <a:pt x="204624" y="229955"/>
                </a:lnTo>
                <a:lnTo>
                  <a:pt x="216309" y="175896"/>
                </a:lnTo>
                <a:lnTo>
                  <a:pt x="234800" y="126975"/>
                </a:lnTo>
                <a:lnTo>
                  <a:pt x="259289" y="84352"/>
                </a:lnTo>
                <a:lnTo>
                  <a:pt x="288970" y="49185"/>
                </a:lnTo>
                <a:lnTo>
                  <a:pt x="323036" y="22632"/>
                </a:lnTo>
                <a:lnTo>
                  <a:pt x="360681" y="5851"/>
                </a:lnTo>
                <a:lnTo>
                  <a:pt x="4010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0475" y="2234913"/>
            <a:ext cx="1010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Samples  from the  </a:t>
            </a:r>
            <a:r>
              <a:rPr sz="200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77986" y="1241252"/>
            <a:ext cx="17094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Radford et al, ICLR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109</a:t>
            </a:fld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449" y="1265937"/>
            <a:ext cx="28454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Unsupervised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5448" y="1875535"/>
            <a:ext cx="22834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Just </a:t>
            </a:r>
            <a:r>
              <a:rPr sz="2000" spc="-5" dirty="0">
                <a:latin typeface="Arial"/>
                <a:cs typeface="Arial"/>
              </a:rPr>
              <a:t>data, no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labels!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449" y="2789933"/>
            <a:ext cx="3312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underlying  hidden </a:t>
            </a:r>
            <a:r>
              <a:rPr sz="2000" i="1" dirty="0">
                <a:latin typeface="Arial"/>
                <a:cs typeface="Arial"/>
              </a:rPr>
              <a:t>structure </a:t>
            </a:r>
            <a:r>
              <a:rPr sz="2000" spc="-5" dirty="0">
                <a:latin typeface="Arial"/>
                <a:cs typeface="Arial"/>
              </a:rPr>
              <a:t>of 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48" y="3704332"/>
            <a:ext cx="36779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Clustering,  dimensionality </a:t>
            </a:r>
            <a:r>
              <a:rPr sz="2000" dirty="0">
                <a:latin typeface="Arial"/>
                <a:cs typeface="Arial"/>
              </a:rPr>
              <a:t>reduction,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  learning, density estimation,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152400" y="195645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37611" y="4076022"/>
            <a:ext cx="22479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2-d density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estimation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11713" y="4631739"/>
            <a:ext cx="1105535" cy="20108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2-d density images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lef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t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</a:t>
            </a:r>
            <a:r>
              <a:rPr sz="6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righ</a:t>
            </a:r>
            <a:r>
              <a:rPr sz="600" dirty="0">
                <a:solidFill>
                  <a:srgbClr val="1154CC"/>
                </a:solidFill>
                <a:latin typeface="Arial"/>
                <a:cs typeface="Arial"/>
                <a:hlinkClick r:id="rId3"/>
              </a:rPr>
              <a:t>t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are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public</a:t>
            </a:r>
            <a:r>
              <a:rPr sz="600" u="sng" spc="-1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10476" y="1307613"/>
            <a:ext cx="3874960" cy="750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02865" y="2590870"/>
            <a:ext cx="1999570" cy="1572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1986" y="2701220"/>
            <a:ext cx="1541071" cy="12580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43946" y="2022039"/>
            <a:ext cx="3165475" cy="7713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spcBef>
                <a:spcPts val="195"/>
              </a:spcBef>
            </a:pPr>
            <a:r>
              <a:rPr sz="600" spc="-35" dirty="0">
                <a:solidFill>
                  <a:srgbClr val="999999"/>
                </a:solidFill>
                <a:latin typeface="Trebuchet MS"/>
                <a:cs typeface="Trebuchet MS"/>
              </a:rPr>
              <a:t>Figure</a:t>
            </a:r>
            <a:r>
              <a:rPr sz="600" spc="-50" dirty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sz="600" spc="-30" dirty="0">
                <a:solidFill>
                  <a:srgbClr val="999999"/>
                </a:solidFill>
                <a:latin typeface="Trebuchet MS"/>
                <a:cs typeface="Trebuchet MS"/>
              </a:rPr>
              <a:t>copyright</a:t>
            </a:r>
            <a:r>
              <a:rPr sz="600" spc="-50" dirty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999999"/>
                </a:solidFill>
                <a:latin typeface="Trebuchet MS"/>
                <a:cs typeface="Trebuchet MS"/>
              </a:rPr>
              <a:t>Ian</a:t>
            </a:r>
            <a:r>
              <a:rPr sz="600" spc="-50" dirty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sz="600" spc="-35" dirty="0">
                <a:solidFill>
                  <a:srgbClr val="999999"/>
                </a:solidFill>
                <a:latin typeface="Trebuchet MS"/>
                <a:cs typeface="Trebuchet MS"/>
              </a:rPr>
              <a:t>Goodfellow,</a:t>
            </a:r>
            <a:r>
              <a:rPr sz="600" spc="-50" dirty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sz="600" spc="-30" dirty="0">
                <a:solidFill>
                  <a:srgbClr val="999999"/>
                </a:solidFill>
                <a:latin typeface="Trebuchet MS"/>
                <a:cs typeface="Trebuchet MS"/>
              </a:rPr>
              <a:t>2016.</a:t>
            </a:r>
            <a:r>
              <a:rPr sz="600" spc="-50" dirty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sz="600" spc="-30" dirty="0">
                <a:solidFill>
                  <a:srgbClr val="999999"/>
                </a:solidFill>
                <a:latin typeface="Trebuchet MS"/>
                <a:cs typeface="Trebuchet MS"/>
              </a:rPr>
              <a:t>Reproduced</a:t>
            </a:r>
            <a:r>
              <a:rPr sz="600" spc="-50" dirty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sz="600" spc="-30" dirty="0">
                <a:solidFill>
                  <a:srgbClr val="999999"/>
                </a:solidFill>
                <a:latin typeface="Trebuchet MS"/>
                <a:cs typeface="Trebuchet MS"/>
              </a:rPr>
              <a:t>with</a:t>
            </a:r>
            <a:r>
              <a:rPr sz="600" spc="-45" dirty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sz="600" spc="-30" dirty="0">
                <a:solidFill>
                  <a:srgbClr val="999999"/>
                </a:solidFill>
                <a:latin typeface="Trebuchet MS"/>
                <a:cs typeface="Trebuchet MS"/>
              </a:rPr>
              <a:t>permission.</a:t>
            </a:r>
            <a:endParaRPr sz="600" dirty="0">
              <a:latin typeface="Trebuchet MS"/>
              <a:cs typeface="Trebuchet MS"/>
            </a:endParaRPr>
          </a:p>
          <a:p>
            <a:pPr marL="929640">
              <a:spcBef>
                <a:spcPts val="290"/>
              </a:spcBef>
            </a:pPr>
            <a:r>
              <a:rPr sz="2000" spc="-5" dirty="0">
                <a:latin typeface="Arial"/>
                <a:cs typeface="Arial"/>
              </a:rPr>
              <a:t>1-d density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estimation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5626" y="1667097"/>
            <a:ext cx="4042261" cy="3185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3873" y="1321457"/>
            <a:ext cx="5366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966595" algn="l"/>
                <a:tab pos="3970654" algn="l"/>
              </a:tabLst>
            </a:pPr>
            <a:r>
              <a:rPr sz="2000" spc="-5" dirty="0">
                <a:latin typeface="Arial"/>
                <a:cs typeface="Arial"/>
              </a:rPr>
              <a:t>Smiling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woman	Neutral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woman	Neutral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9071" y="1739247"/>
            <a:ext cx="401320" cy="2038350"/>
          </a:xfrm>
          <a:custGeom>
            <a:avLst/>
            <a:gdLst/>
            <a:ahLst/>
            <a:cxnLst/>
            <a:rect l="l" t="t" r="r" b="b"/>
            <a:pathLst>
              <a:path w="401319" h="2038350">
                <a:moveTo>
                  <a:pt x="401099" y="2038195"/>
                </a:moveTo>
                <a:lnTo>
                  <a:pt x="360681" y="2032344"/>
                </a:lnTo>
                <a:lnTo>
                  <a:pt x="323036" y="2015562"/>
                </a:lnTo>
                <a:lnTo>
                  <a:pt x="288970" y="1989008"/>
                </a:lnTo>
                <a:lnTo>
                  <a:pt x="259289" y="1953839"/>
                </a:lnTo>
                <a:lnTo>
                  <a:pt x="234800" y="1911216"/>
                </a:lnTo>
                <a:lnTo>
                  <a:pt x="216309" y="1862295"/>
                </a:lnTo>
                <a:lnTo>
                  <a:pt x="204624" y="1808236"/>
                </a:lnTo>
                <a:lnTo>
                  <a:pt x="200549" y="1750196"/>
                </a:lnTo>
                <a:lnTo>
                  <a:pt x="200549" y="1285697"/>
                </a:lnTo>
                <a:lnTo>
                  <a:pt x="196475" y="1227657"/>
                </a:lnTo>
                <a:lnTo>
                  <a:pt x="184789" y="1173598"/>
                </a:lnTo>
                <a:lnTo>
                  <a:pt x="166298" y="1124677"/>
                </a:lnTo>
                <a:lnTo>
                  <a:pt x="141809" y="1082054"/>
                </a:lnTo>
                <a:lnTo>
                  <a:pt x="112128" y="1046885"/>
                </a:lnTo>
                <a:lnTo>
                  <a:pt x="78062" y="1020331"/>
                </a:lnTo>
                <a:lnTo>
                  <a:pt x="40417" y="1003549"/>
                </a:lnTo>
                <a:lnTo>
                  <a:pt x="0" y="997697"/>
                </a:lnTo>
                <a:lnTo>
                  <a:pt x="40417" y="991846"/>
                </a:lnTo>
                <a:lnTo>
                  <a:pt x="78062" y="975065"/>
                </a:lnTo>
                <a:lnTo>
                  <a:pt x="112128" y="948512"/>
                </a:lnTo>
                <a:lnTo>
                  <a:pt x="141809" y="913345"/>
                </a:lnTo>
                <a:lnTo>
                  <a:pt x="166298" y="870722"/>
                </a:lnTo>
                <a:lnTo>
                  <a:pt x="184789" y="821801"/>
                </a:lnTo>
                <a:lnTo>
                  <a:pt x="196475" y="767742"/>
                </a:lnTo>
                <a:lnTo>
                  <a:pt x="200549" y="709701"/>
                </a:lnTo>
                <a:lnTo>
                  <a:pt x="200549" y="287996"/>
                </a:lnTo>
                <a:lnTo>
                  <a:pt x="204624" y="229955"/>
                </a:lnTo>
                <a:lnTo>
                  <a:pt x="216309" y="175896"/>
                </a:lnTo>
                <a:lnTo>
                  <a:pt x="234800" y="126975"/>
                </a:lnTo>
                <a:lnTo>
                  <a:pt x="259289" y="84352"/>
                </a:lnTo>
                <a:lnTo>
                  <a:pt x="288970" y="49185"/>
                </a:lnTo>
                <a:lnTo>
                  <a:pt x="323036" y="22632"/>
                </a:lnTo>
                <a:lnTo>
                  <a:pt x="360681" y="5851"/>
                </a:lnTo>
                <a:lnTo>
                  <a:pt x="4010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0475" y="2234913"/>
            <a:ext cx="1010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Samples  from the  </a:t>
            </a:r>
            <a:r>
              <a:rPr sz="200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4674" y="3864218"/>
            <a:ext cx="126746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latin typeface="Arial"/>
                <a:cs typeface="Arial"/>
              </a:rPr>
              <a:t>Average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</a:t>
            </a:r>
            <a:endParaRPr sz="2000">
              <a:latin typeface="Arial"/>
              <a:cs typeface="Arial"/>
            </a:endParaRPr>
          </a:p>
          <a:p>
            <a:pPr marL="12700" marR="5080"/>
            <a:r>
              <a:rPr sz="2000" dirty="0">
                <a:latin typeface="Arial"/>
                <a:cs typeface="Arial"/>
              </a:rPr>
              <a:t>vectors,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  arithmetic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0" y="-62448"/>
            <a:ext cx="86550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Generative </a:t>
            </a:r>
            <a:r>
              <a:rPr sz="2400" spc="-10" dirty="0"/>
              <a:t>Adversarial </a:t>
            </a:r>
            <a:r>
              <a:rPr sz="2400" spc="-5" dirty="0"/>
              <a:t>Nets: </a:t>
            </a:r>
            <a:r>
              <a:rPr lang="de-DE" sz="2400" spc="-5" dirty="0" smtClean="0"/>
              <a:t/>
            </a:r>
            <a:br>
              <a:rPr lang="de-DE" sz="2400" spc="-5" dirty="0" smtClean="0"/>
            </a:br>
            <a:r>
              <a:rPr sz="2400" spc="-5" dirty="0" smtClean="0"/>
              <a:t>Interpretable </a:t>
            </a:r>
            <a:r>
              <a:rPr sz="2400" spc="-10" dirty="0"/>
              <a:t>Vector</a:t>
            </a:r>
            <a:r>
              <a:rPr sz="2400" spc="-85" dirty="0"/>
              <a:t> </a:t>
            </a:r>
            <a:r>
              <a:rPr sz="2400" dirty="0"/>
              <a:t>Math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7986" y="1241252"/>
            <a:ext cx="17094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Radford et al, ICLR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110</a:t>
            </a:fld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5630" y="1667097"/>
            <a:ext cx="7068350" cy="3185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3873" y="1321457"/>
            <a:ext cx="5366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966595" algn="l"/>
                <a:tab pos="3970654" algn="l"/>
              </a:tabLst>
            </a:pPr>
            <a:r>
              <a:rPr sz="2000" spc="-5" dirty="0">
                <a:latin typeface="Arial"/>
                <a:cs typeface="Arial"/>
              </a:rPr>
              <a:t>Smiling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woman	Neutral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woman	Neutral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6086" y="2101306"/>
            <a:ext cx="1419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Smiling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9071" y="1739247"/>
            <a:ext cx="401320" cy="2038350"/>
          </a:xfrm>
          <a:custGeom>
            <a:avLst/>
            <a:gdLst/>
            <a:ahLst/>
            <a:cxnLst/>
            <a:rect l="l" t="t" r="r" b="b"/>
            <a:pathLst>
              <a:path w="401319" h="2038350">
                <a:moveTo>
                  <a:pt x="401099" y="2038195"/>
                </a:moveTo>
                <a:lnTo>
                  <a:pt x="360681" y="2032344"/>
                </a:lnTo>
                <a:lnTo>
                  <a:pt x="323036" y="2015562"/>
                </a:lnTo>
                <a:lnTo>
                  <a:pt x="288970" y="1989008"/>
                </a:lnTo>
                <a:lnTo>
                  <a:pt x="259289" y="1953839"/>
                </a:lnTo>
                <a:lnTo>
                  <a:pt x="234800" y="1911216"/>
                </a:lnTo>
                <a:lnTo>
                  <a:pt x="216309" y="1862295"/>
                </a:lnTo>
                <a:lnTo>
                  <a:pt x="204624" y="1808236"/>
                </a:lnTo>
                <a:lnTo>
                  <a:pt x="200549" y="1750196"/>
                </a:lnTo>
                <a:lnTo>
                  <a:pt x="200549" y="1285697"/>
                </a:lnTo>
                <a:lnTo>
                  <a:pt x="196475" y="1227657"/>
                </a:lnTo>
                <a:lnTo>
                  <a:pt x="184789" y="1173598"/>
                </a:lnTo>
                <a:lnTo>
                  <a:pt x="166298" y="1124677"/>
                </a:lnTo>
                <a:lnTo>
                  <a:pt x="141809" y="1082054"/>
                </a:lnTo>
                <a:lnTo>
                  <a:pt x="112128" y="1046885"/>
                </a:lnTo>
                <a:lnTo>
                  <a:pt x="78062" y="1020331"/>
                </a:lnTo>
                <a:lnTo>
                  <a:pt x="40417" y="1003549"/>
                </a:lnTo>
                <a:lnTo>
                  <a:pt x="0" y="997697"/>
                </a:lnTo>
                <a:lnTo>
                  <a:pt x="40417" y="991846"/>
                </a:lnTo>
                <a:lnTo>
                  <a:pt x="78062" y="975065"/>
                </a:lnTo>
                <a:lnTo>
                  <a:pt x="112128" y="948512"/>
                </a:lnTo>
                <a:lnTo>
                  <a:pt x="141809" y="913345"/>
                </a:lnTo>
                <a:lnTo>
                  <a:pt x="166298" y="870722"/>
                </a:lnTo>
                <a:lnTo>
                  <a:pt x="184789" y="821801"/>
                </a:lnTo>
                <a:lnTo>
                  <a:pt x="196475" y="767742"/>
                </a:lnTo>
                <a:lnTo>
                  <a:pt x="200549" y="709701"/>
                </a:lnTo>
                <a:lnTo>
                  <a:pt x="200549" y="287996"/>
                </a:lnTo>
                <a:lnTo>
                  <a:pt x="204624" y="229955"/>
                </a:lnTo>
                <a:lnTo>
                  <a:pt x="216309" y="175896"/>
                </a:lnTo>
                <a:lnTo>
                  <a:pt x="234800" y="126975"/>
                </a:lnTo>
                <a:lnTo>
                  <a:pt x="259289" y="84352"/>
                </a:lnTo>
                <a:lnTo>
                  <a:pt x="288970" y="49185"/>
                </a:lnTo>
                <a:lnTo>
                  <a:pt x="323036" y="22632"/>
                </a:lnTo>
                <a:lnTo>
                  <a:pt x="360681" y="5851"/>
                </a:lnTo>
                <a:lnTo>
                  <a:pt x="4010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0475" y="2234913"/>
            <a:ext cx="1010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Samples  from the  </a:t>
            </a:r>
            <a:r>
              <a:rPr sz="200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674" y="3864218"/>
            <a:ext cx="126746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latin typeface="Arial"/>
                <a:cs typeface="Arial"/>
              </a:rPr>
              <a:t>Average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</a:t>
            </a:r>
            <a:endParaRPr sz="2000">
              <a:latin typeface="Arial"/>
              <a:cs typeface="Arial"/>
            </a:endParaRPr>
          </a:p>
          <a:p>
            <a:pPr marL="12700" marR="5080"/>
            <a:r>
              <a:rPr sz="2000" dirty="0">
                <a:latin typeface="Arial"/>
                <a:cs typeface="Arial"/>
              </a:rPr>
              <a:t>vectors,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  arithmetic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0" y="2036"/>
            <a:ext cx="86550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Generative </a:t>
            </a:r>
            <a:r>
              <a:rPr sz="2400" spc="-10" dirty="0"/>
              <a:t>Adversarial </a:t>
            </a:r>
            <a:r>
              <a:rPr sz="2400" spc="-5" dirty="0"/>
              <a:t>Nets: </a:t>
            </a:r>
            <a:r>
              <a:rPr lang="de-DE" sz="2400" spc="-5" dirty="0" smtClean="0"/>
              <a:t/>
            </a:r>
            <a:br>
              <a:rPr lang="de-DE" sz="2400" spc="-5" dirty="0" smtClean="0"/>
            </a:br>
            <a:r>
              <a:rPr sz="2400" spc="-5" dirty="0" smtClean="0"/>
              <a:t>Interpretable </a:t>
            </a:r>
            <a:r>
              <a:rPr sz="2400" spc="-10" dirty="0"/>
              <a:t>Vector</a:t>
            </a:r>
            <a:r>
              <a:rPr sz="2400" spc="-85" dirty="0"/>
              <a:t> </a:t>
            </a:r>
            <a:r>
              <a:rPr sz="2400" dirty="0"/>
              <a:t>Math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77986" y="1241252"/>
            <a:ext cx="17094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Radford et al, ICLR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111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7318" y="1619523"/>
            <a:ext cx="4070791" cy="3267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3524" y="4425799"/>
            <a:ext cx="93980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Radford et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al,  ICLR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0473" y="1255637"/>
            <a:ext cx="6084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851660" algn="l"/>
                <a:tab pos="3926840" algn="l"/>
              </a:tabLst>
            </a:pPr>
            <a:r>
              <a:rPr sz="3000" spc="-7" baseline="2777" dirty="0">
                <a:latin typeface="Arial"/>
                <a:cs typeface="Arial"/>
              </a:rPr>
              <a:t>Glasses </a:t>
            </a:r>
            <a:r>
              <a:rPr sz="3000" baseline="2777" dirty="0">
                <a:latin typeface="Arial"/>
                <a:cs typeface="Arial"/>
              </a:rPr>
              <a:t>man	</a:t>
            </a:r>
            <a:r>
              <a:rPr sz="2000" spc="-5" dirty="0">
                <a:latin typeface="Arial"/>
                <a:cs typeface="Arial"/>
              </a:rPr>
              <a:t>No glasses</a:t>
            </a:r>
            <a:r>
              <a:rPr sz="2000" dirty="0">
                <a:latin typeface="Arial"/>
                <a:cs typeface="Arial"/>
              </a:rPr>
              <a:t> man	</a:t>
            </a:r>
            <a:r>
              <a:rPr sz="2000" spc="-5" dirty="0">
                <a:latin typeface="Arial"/>
                <a:cs typeface="Arial"/>
              </a:rPr>
              <a:t>No glasses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woman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865505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Generative </a:t>
            </a:r>
            <a:r>
              <a:rPr spc="-10" dirty="0">
                <a:latin typeface="Arial"/>
                <a:cs typeface="Arial"/>
              </a:rPr>
              <a:t>Adversarial </a:t>
            </a:r>
            <a:r>
              <a:rPr spc="-5" dirty="0">
                <a:latin typeface="Arial"/>
                <a:cs typeface="Arial"/>
              </a:rPr>
              <a:t>Nets: </a:t>
            </a:r>
            <a:endParaRPr lang="de-DE" spc="-5" dirty="0" smtClean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spc="-5" dirty="0" smtClean="0">
                <a:latin typeface="Arial"/>
                <a:cs typeface="Arial"/>
              </a:rPr>
              <a:t>Interpretable </a:t>
            </a:r>
            <a:r>
              <a:rPr spc="-10" dirty="0">
                <a:latin typeface="Arial"/>
                <a:cs typeface="Arial"/>
              </a:rPr>
              <a:t>Vector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Math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112</a:t>
            </a:fld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7313" y="1619523"/>
            <a:ext cx="7160235" cy="3267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0473" y="1255637"/>
            <a:ext cx="6084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851660" algn="l"/>
                <a:tab pos="3926840" algn="l"/>
              </a:tabLst>
            </a:pPr>
            <a:r>
              <a:rPr sz="3000" spc="-7" baseline="2777" dirty="0">
                <a:latin typeface="Arial"/>
                <a:cs typeface="Arial"/>
              </a:rPr>
              <a:t>Glasses </a:t>
            </a:r>
            <a:r>
              <a:rPr sz="3000" baseline="2777" dirty="0">
                <a:latin typeface="Arial"/>
                <a:cs typeface="Arial"/>
              </a:rPr>
              <a:t>man	</a:t>
            </a:r>
            <a:r>
              <a:rPr sz="2000" spc="-5" dirty="0">
                <a:latin typeface="Arial"/>
                <a:cs typeface="Arial"/>
              </a:rPr>
              <a:t>No glasses</a:t>
            </a:r>
            <a:r>
              <a:rPr sz="2000" dirty="0">
                <a:latin typeface="Arial"/>
                <a:cs typeface="Arial"/>
              </a:rPr>
              <a:t> man	</a:t>
            </a:r>
            <a:r>
              <a:rPr sz="2000" spc="-5" dirty="0">
                <a:latin typeface="Arial"/>
                <a:cs typeface="Arial"/>
              </a:rPr>
              <a:t>No glasses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woman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-7502" y="-13276"/>
            <a:ext cx="86550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Generative </a:t>
            </a:r>
            <a:r>
              <a:rPr sz="2400" spc="-10" dirty="0"/>
              <a:t>Adversarial </a:t>
            </a:r>
            <a:r>
              <a:rPr sz="2400" spc="-5" dirty="0"/>
              <a:t>Nets: </a:t>
            </a:r>
            <a:r>
              <a:rPr lang="de-DE" sz="2400" spc="-5" dirty="0" smtClean="0"/>
              <a:t/>
            </a:r>
            <a:br>
              <a:rPr lang="de-DE" sz="2400" spc="-5" dirty="0" smtClean="0"/>
            </a:br>
            <a:r>
              <a:rPr sz="2400" spc="-5" dirty="0" smtClean="0"/>
              <a:t>Interpretable </a:t>
            </a:r>
            <a:r>
              <a:rPr sz="2400" spc="-10" dirty="0"/>
              <a:t>Vector</a:t>
            </a:r>
            <a:r>
              <a:rPr sz="2400" spc="-85" dirty="0"/>
              <a:t> </a:t>
            </a:r>
            <a:r>
              <a:rPr sz="2400" dirty="0"/>
              <a:t>Math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4966" y="2107459"/>
            <a:ext cx="2351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Woman with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glasses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4010" y="1282478"/>
            <a:ext cx="93980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Radford et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al,  ICLR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113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4154" y="1364199"/>
            <a:ext cx="1713621" cy="3509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1426021"/>
            <a:ext cx="1507810" cy="2120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17775" y="3581837"/>
            <a:ext cx="1672996" cy="12714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71800" y="4882550"/>
            <a:ext cx="203327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CycleGAN. Zhu et al.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2017.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666" y="1310616"/>
            <a:ext cx="2404728" cy="19542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0800" y="3252725"/>
            <a:ext cx="17189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LSGAN. </a:t>
            </a:r>
            <a:r>
              <a:rPr sz="1200" dirty="0">
                <a:latin typeface="Arial"/>
                <a:cs typeface="Arial"/>
              </a:rPr>
              <a:t>Mao </a:t>
            </a:r>
            <a:r>
              <a:rPr sz="1200" spc="-5" dirty="0">
                <a:latin typeface="Arial"/>
                <a:cs typeface="Arial"/>
              </a:rPr>
              <a:t>et al.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2017.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952" y="3581837"/>
            <a:ext cx="2328794" cy="14186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0800" y="5050444"/>
            <a:ext cx="2044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BEGAN. Bertholet et al.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2017.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79155" y="764451"/>
            <a:ext cx="5030788" cy="48859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spcBef>
                <a:spcPts val="275"/>
              </a:spcBef>
              <a:tabLst>
                <a:tab pos="2679065" algn="l"/>
              </a:tabLst>
            </a:pPr>
            <a:r>
              <a:rPr sz="1300" spc="-5" dirty="0" smtClean="0">
                <a:solidFill>
                  <a:srgbClr val="0000FF"/>
                </a:solidFill>
              </a:rPr>
              <a:t>Better </a:t>
            </a:r>
            <a:r>
              <a:rPr sz="1300" spc="-5" dirty="0">
                <a:solidFill>
                  <a:srgbClr val="0000FF"/>
                </a:solidFill>
              </a:rPr>
              <a:t>training</a:t>
            </a:r>
            <a:r>
              <a:rPr sz="1300" dirty="0">
                <a:solidFill>
                  <a:srgbClr val="0000FF"/>
                </a:solidFill>
              </a:rPr>
              <a:t> </a:t>
            </a:r>
            <a:r>
              <a:rPr sz="1300" spc="-5" dirty="0">
                <a:solidFill>
                  <a:srgbClr val="0000FF"/>
                </a:solidFill>
              </a:rPr>
              <a:t>and</a:t>
            </a:r>
            <a:r>
              <a:rPr sz="1300" dirty="0">
                <a:solidFill>
                  <a:srgbClr val="0000FF"/>
                </a:solidFill>
              </a:rPr>
              <a:t> </a:t>
            </a:r>
            <a:r>
              <a:rPr sz="1300" spc="-5" dirty="0">
                <a:solidFill>
                  <a:srgbClr val="0000FF"/>
                </a:solidFill>
              </a:rPr>
              <a:t>generation	Source-&gt;Target domain</a:t>
            </a:r>
            <a:r>
              <a:rPr sz="1300" spc="-75" dirty="0">
                <a:solidFill>
                  <a:srgbClr val="0000FF"/>
                </a:solidFill>
              </a:rPr>
              <a:t> </a:t>
            </a:r>
            <a:r>
              <a:rPr sz="1300" spc="-5" dirty="0">
                <a:solidFill>
                  <a:srgbClr val="0000FF"/>
                </a:solidFill>
              </a:rPr>
              <a:t>transfer</a:t>
            </a:r>
            <a:endParaRPr sz="1300" dirty="0"/>
          </a:p>
        </p:txBody>
      </p:sp>
      <p:sp>
        <p:nvSpPr>
          <p:cNvPr id="11" name="object 11"/>
          <p:cNvSpPr/>
          <p:nvPr/>
        </p:nvSpPr>
        <p:spPr>
          <a:xfrm>
            <a:off x="7022312" y="4098720"/>
            <a:ext cx="1437222" cy="7226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01107" y="2686370"/>
            <a:ext cx="1198431" cy="11865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52478" y="4873534"/>
            <a:ext cx="262128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Pix2pix. Isola 2017. </a:t>
            </a:r>
            <a:r>
              <a:rPr sz="1200" dirty="0">
                <a:latin typeface="Arial"/>
                <a:cs typeface="Arial"/>
              </a:rPr>
              <a:t>Many </a:t>
            </a:r>
            <a:r>
              <a:rPr sz="1200" spc="-5" dirty="0">
                <a:latin typeface="Arial"/>
                <a:cs typeface="Arial"/>
              </a:rPr>
              <a:t>examples at  https://phillipi.github.io/pix2pix/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1007" y="839220"/>
            <a:ext cx="2704564" cy="12528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88405" y="1964213"/>
            <a:ext cx="1749425" cy="64706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38735">
              <a:spcBef>
                <a:spcPts val="955"/>
              </a:spcBef>
            </a:pPr>
            <a:r>
              <a:rPr sz="1400" spc="-5" dirty="0">
                <a:latin typeface="Arial"/>
                <a:cs typeface="Arial"/>
              </a:rPr>
              <a:t>Reed et al.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 dirty="0">
              <a:latin typeface="Arial"/>
              <a:cs typeface="Arial"/>
            </a:endParaRPr>
          </a:p>
          <a:p>
            <a:pPr marL="12700">
              <a:spcBef>
                <a:spcPts val="800"/>
              </a:spcBef>
            </a:pPr>
            <a:r>
              <a:rPr sz="1300" dirty="0">
                <a:solidFill>
                  <a:srgbClr val="0000FF"/>
                </a:solidFill>
                <a:latin typeface="Arial"/>
                <a:cs typeface="Arial"/>
              </a:rPr>
              <a:t>Many </a:t>
            </a:r>
            <a:r>
              <a:rPr sz="1300" spc="-5" dirty="0">
                <a:solidFill>
                  <a:srgbClr val="0000FF"/>
                </a:solidFill>
                <a:latin typeface="Arial"/>
                <a:cs typeface="Arial"/>
              </a:rPr>
              <a:t>GAN</a:t>
            </a:r>
            <a:r>
              <a:rPr sz="13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0000FF"/>
                </a:solidFill>
                <a:latin typeface="Arial"/>
                <a:cs typeface="Arial"/>
              </a:rPr>
              <a:t>applications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52691" y="604817"/>
            <a:ext cx="19411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Text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Synthesis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114</a:t>
            </a:fld>
            <a:endParaRPr lang="de-DE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7" name="TextBox 16"/>
          <p:cNvSpPr txBox="1"/>
          <p:nvPr/>
        </p:nvSpPr>
        <p:spPr bwMode="auto">
          <a:xfrm>
            <a:off x="381000" y="28919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pc="-5" dirty="0"/>
              <a:t>2017: </a:t>
            </a:r>
            <a:r>
              <a:rPr lang="en-US" spc="-10" dirty="0"/>
              <a:t>Year </a:t>
            </a:r>
            <a:r>
              <a:rPr lang="en-US" spc="-5" dirty="0"/>
              <a:t>of the</a:t>
            </a:r>
            <a:r>
              <a:rPr lang="en-US" spc="-30" dirty="0"/>
              <a:t> </a:t>
            </a:r>
            <a:r>
              <a:rPr lang="en-US" spc="-5" dirty="0"/>
              <a:t>GAN</a:t>
            </a:r>
            <a:endParaRPr lang="de-DE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2114" y="193675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“The </a:t>
            </a:r>
            <a:r>
              <a:rPr spc="-5" dirty="0">
                <a:latin typeface="Arial"/>
                <a:cs typeface="Arial"/>
              </a:rPr>
              <a:t>GAN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Zoo”</a:t>
            </a: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2114" y="1419201"/>
            <a:ext cx="4642766" cy="3472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7890" y="1431125"/>
            <a:ext cx="4045743" cy="34896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4713733" y="905959"/>
            <a:ext cx="4279900" cy="43383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100" spc="-5" dirty="0"/>
              <a:t>See also: </a:t>
            </a:r>
            <a:r>
              <a:rPr sz="11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hlinkClick r:id="rId5"/>
              </a:rPr>
              <a:t>https://github.com/soumith/ganhacks</a:t>
            </a:r>
            <a:r>
              <a:rPr sz="1100" spc="-5" dirty="0">
                <a:solidFill>
                  <a:srgbClr val="1154CC"/>
                </a:solidFill>
                <a:hlinkClick r:id="rId5"/>
              </a:rPr>
              <a:t> </a:t>
            </a:r>
            <a:r>
              <a:rPr sz="1100" spc="-5" dirty="0"/>
              <a:t>for tips  and tricks for trainings</a:t>
            </a:r>
            <a:r>
              <a:rPr sz="1100" spc="-15" dirty="0"/>
              <a:t> </a:t>
            </a:r>
            <a:r>
              <a:rPr sz="1100" spc="-5" dirty="0"/>
              <a:t>GANs</a:t>
            </a:r>
            <a:endParaRPr sz="1100" dirty="0"/>
          </a:p>
        </p:txBody>
      </p:sp>
      <p:sp>
        <p:nvSpPr>
          <p:cNvPr id="6" name="object 6"/>
          <p:cNvSpPr txBox="1"/>
          <p:nvPr/>
        </p:nvSpPr>
        <p:spPr>
          <a:xfrm>
            <a:off x="4947890" y="4999335"/>
            <a:ext cx="378015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95"/>
              </a:lnSpc>
            </a:pPr>
            <a:r>
              <a:rPr sz="1400" spc="-5" dirty="0">
                <a:latin typeface="Arial"/>
                <a:cs typeface="Arial"/>
              </a:rPr>
              <a:t>https://github.com/hindupuravinash/the-gan-zoo</a:t>
            </a:r>
            <a:endParaRPr sz="1400" dirty="0">
              <a:latin typeface="Arial"/>
              <a:cs typeface="Arial"/>
            </a:endParaRPr>
          </a:p>
          <a:p>
            <a:pPr marL="81280" algn="ctr">
              <a:lnSpc>
                <a:spcPts val="215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52044" y="5151591"/>
            <a:ext cx="1924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115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116</a:t>
            </a:fld>
            <a:endParaRPr lang="de-DE"/>
          </a:p>
        </p:txBody>
      </p:sp>
      <p:sp>
        <p:nvSpPr>
          <p:cNvPr id="4" name="object 2"/>
          <p:cNvSpPr txBox="1"/>
          <p:nvPr/>
        </p:nvSpPr>
        <p:spPr>
          <a:xfrm>
            <a:off x="262114" y="193675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dirty="0" smtClean="0">
                <a:latin typeface="Arial"/>
                <a:cs typeface="Arial"/>
              </a:rPr>
              <a:t>Wasserstein GANs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00137"/>
            <a:ext cx="86106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02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117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6" y="952500"/>
            <a:ext cx="8667581" cy="3981450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262114" y="193675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dirty="0" smtClean="0">
                <a:latin typeface="Arial"/>
                <a:cs typeface="Arial"/>
              </a:rPr>
              <a:t>Wasserstein GANs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79203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28700"/>
            <a:ext cx="5672137" cy="2927812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262114" y="193675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dirty="0" smtClean="0">
                <a:latin typeface="Arial"/>
                <a:cs typeface="Arial"/>
              </a:rPr>
              <a:t>Wasserstein GANs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956512"/>
            <a:ext cx="680085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0600" y="463595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spc="-5" dirty="0" smtClean="0">
                <a:uFill>
                  <a:solidFill>
                    <a:srgbClr val="1154CC"/>
                  </a:solidFill>
                </a:uFill>
                <a:latin typeface="+mj-lt"/>
                <a:ea typeface="+mj-ea"/>
                <a:cs typeface="+mj-cs"/>
              </a:rPr>
              <a:t>Source: </a:t>
            </a:r>
            <a:r>
              <a:rPr lang="de-DE" sz="1100" u="heavy" spc="-5" dirty="0" smtClean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+mj-lt"/>
                <a:ea typeface="+mj-ea"/>
                <a:cs typeface="+mj-cs"/>
                <a:hlinkClick r:id="rId4"/>
              </a:rPr>
              <a:t>https</a:t>
            </a:r>
            <a:r>
              <a:rPr lang="de-DE" sz="11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+mj-lt"/>
                <a:ea typeface="+mj-ea"/>
                <a:cs typeface="+mj-cs"/>
                <a:hlinkClick r:id="rId4"/>
              </a:rPr>
              <a:t>://lilianweng.github.io/lil-log/2017/08/20/from-GAN-to-WGAN.html#wasserstein-gan-wgan</a:t>
            </a:r>
            <a:r>
              <a:rPr lang="de-DE" sz="11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4443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5123" y="214744"/>
            <a:ext cx="1041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GANs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23535" y="4846791"/>
            <a:ext cx="307975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  <a:p>
            <a:pPr marL="153670"/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823" y="1201153"/>
            <a:ext cx="7679690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Don’t work with an explicit density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16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5080"/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Take game-theoretic approach: learn to generate from training distribution through 2-player  game</a:t>
            </a:r>
            <a:endParaRPr sz="16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/>
            <a:r>
              <a:rPr sz="1600" spc="-5" dirty="0" smtClean="0">
                <a:latin typeface="Arial"/>
                <a:cs typeface="Arial"/>
              </a:rPr>
              <a:t>Pros:</a:t>
            </a:r>
            <a:r>
              <a:rPr lang="de-DE" sz="1600" dirty="0">
                <a:latin typeface="Arial"/>
                <a:cs typeface="Arial"/>
              </a:rPr>
              <a:t> </a:t>
            </a:r>
            <a:r>
              <a:rPr lang="de-DE" sz="160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Beautiful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dirty="0">
                <a:latin typeface="Arial"/>
                <a:cs typeface="Arial"/>
              </a:rPr>
              <a:t>state-of-the-art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samples!</a:t>
            </a:r>
          </a:p>
          <a:p>
            <a:pPr>
              <a:spcBef>
                <a:spcPts val="20"/>
              </a:spcBef>
              <a:buFont typeface="Arial"/>
              <a:buChar char="-"/>
            </a:pPr>
            <a:endParaRPr sz="1600" dirty="0">
              <a:latin typeface="Times New Roman"/>
              <a:cs typeface="Times New Roman"/>
            </a:endParaRPr>
          </a:p>
          <a:p>
            <a:pPr marL="12700"/>
            <a:r>
              <a:rPr sz="1600" spc="-5" dirty="0">
                <a:latin typeface="Arial"/>
                <a:cs typeface="Arial"/>
              </a:rPr>
              <a:t>Cons:</a:t>
            </a:r>
            <a:endParaRPr sz="1600" dirty="0">
              <a:latin typeface="Arial"/>
              <a:cs typeface="Arial"/>
            </a:endParaRPr>
          </a:p>
          <a:p>
            <a:pPr marL="469900" indent="-292100"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Trickier </a:t>
            </a:r>
            <a:r>
              <a:rPr sz="1600" dirty="0">
                <a:latin typeface="Arial"/>
                <a:cs typeface="Arial"/>
              </a:rPr>
              <a:t>/ more </a:t>
            </a:r>
            <a:r>
              <a:rPr sz="1600" spc="-5" dirty="0">
                <a:latin typeface="Arial"/>
                <a:cs typeface="Arial"/>
              </a:rPr>
              <a:t>unstable 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train</a:t>
            </a:r>
            <a:endParaRPr sz="1600" dirty="0">
              <a:latin typeface="Arial"/>
              <a:cs typeface="Arial"/>
            </a:endParaRPr>
          </a:p>
          <a:p>
            <a:pPr marL="469900" indent="-292100"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Can’t </a:t>
            </a:r>
            <a:r>
              <a:rPr sz="1600" dirty="0">
                <a:latin typeface="Arial"/>
                <a:cs typeface="Arial"/>
              </a:rPr>
              <a:t>solve </a:t>
            </a:r>
            <a:r>
              <a:rPr sz="1600" spc="-5" dirty="0">
                <a:latin typeface="Arial"/>
                <a:cs typeface="Arial"/>
              </a:rPr>
              <a:t>inference queries </a:t>
            </a:r>
            <a:r>
              <a:rPr sz="1600" dirty="0">
                <a:latin typeface="Arial"/>
                <a:cs typeface="Arial"/>
              </a:rPr>
              <a:t>such </a:t>
            </a:r>
            <a:r>
              <a:rPr sz="1600" spc="-5" dirty="0">
                <a:latin typeface="Arial"/>
                <a:cs typeface="Arial"/>
              </a:rPr>
              <a:t>as p(x),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p(z|x)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  <a:buFont typeface="Arial"/>
              <a:buChar char="-"/>
            </a:pPr>
            <a:endParaRPr sz="1600" dirty="0">
              <a:latin typeface="Times New Roman"/>
              <a:cs typeface="Times New Roman"/>
            </a:endParaRPr>
          </a:p>
          <a:p>
            <a:pPr marL="12700"/>
            <a:r>
              <a:rPr sz="1600" spc="-5" dirty="0">
                <a:latin typeface="Arial"/>
                <a:cs typeface="Arial"/>
              </a:rPr>
              <a:t>Active areas 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research:</a:t>
            </a:r>
          </a:p>
          <a:p>
            <a:pPr marL="469900" indent="-292100"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Better loss functions, </a:t>
            </a:r>
            <a:r>
              <a:rPr sz="1600" dirty="0">
                <a:latin typeface="Arial"/>
                <a:cs typeface="Arial"/>
              </a:rPr>
              <a:t>more stable </a:t>
            </a:r>
            <a:r>
              <a:rPr sz="1600" spc="-5" dirty="0">
                <a:latin typeface="Arial"/>
                <a:cs typeface="Arial"/>
              </a:rPr>
              <a:t>training </a:t>
            </a:r>
            <a:r>
              <a:rPr sz="1600" dirty="0">
                <a:latin typeface="Arial"/>
                <a:cs typeface="Arial"/>
              </a:rPr>
              <a:t>(Wasserstein </a:t>
            </a:r>
            <a:r>
              <a:rPr sz="1600" spc="-5" dirty="0">
                <a:latin typeface="Arial"/>
                <a:cs typeface="Arial"/>
              </a:rPr>
              <a:t>GAN, LSGAN, </a:t>
            </a:r>
            <a:r>
              <a:rPr sz="1600" dirty="0">
                <a:latin typeface="Arial"/>
                <a:cs typeface="Arial"/>
              </a:rPr>
              <a:t>many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others)</a:t>
            </a:r>
            <a:endParaRPr sz="1600" dirty="0">
              <a:latin typeface="Arial"/>
              <a:cs typeface="Arial"/>
            </a:endParaRPr>
          </a:p>
          <a:p>
            <a:pPr marL="469900" indent="-292100"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Conditional GANs, GANs for all </a:t>
            </a:r>
            <a:r>
              <a:rPr sz="1600" dirty="0">
                <a:latin typeface="Arial"/>
                <a:cs typeface="Arial"/>
              </a:rPr>
              <a:t>kinds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applications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119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05045" y="1265938"/>
            <a:ext cx="3677920" cy="3421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Unsupervised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</a:t>
            </a:r>
          </a:p>
          <a:p>
            <a:pPr marL="12700"/>
            <a:r>
              <a:rPr sz="2000" dirty="0">
                <a:latin typeface="Arial"/>
                <a:cs typeface="Arial"/>
              </a:rPr>
              <a:t>Just </a:t>
            </a:r>
            <a:r>
              <a:rPr sz="2000" spc="-5" dirty="0">
                <a:latin typeface="Arial"/>
                <a:cs typeface="Arial"/>
              </a:rPr>
              <a:t>data, no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labels!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370205"/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underlying  hidden </a:t>
            </a:r>
            <a:r>
              <a:rPr sz="2000" i="1" dirty="0">
                <a:latin typeface="Arial"/>
                <a:cs typeface="Arial"/>
              </a:rPr>
              <a:t>structure </a:t>
            </a:r>
            <a:r>
              <a:rPr sz="2000" spc="-5" dirty="0">
                <a:latin typeface="Arial"/>
                <a:cs typeface="Arial"/>
              </a:rPr>
              <a:t>of 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5080"/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Clustering,  dimensionality </a:t>
            </a:r>
            <a:r>
              <a:rPr sz="2000" dirty="0">
                <a:latin typeface="Arial"/>
                <a:cs typeface="Arial"/>
              </a:rPr>
              <a:t>reduction,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  learning, density estimation,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6200" y="191293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2" name="object 2"/>
          <p:cNvSpPr txBox="1"/>
          <p:nvPr/>
        </p:nvSpPr>
        <p:spPr>
          <a:xfrm>
            <a:off x="685800" y="1285269"/>
            <a:ext cx="3677920" cy="4029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000" b="1" spc="-5" dirty="0">
                <a:latin typeface="Arial"/>
                <a:cs typeface="Arial"/>
              </a:rPr>
              <a:t>S</a:t>
            </a:r>
            <a:r>
              <a:rPr sz="2000" b="1" spc="-5" dirty="0" err="1" smtClean="0">
                <a:latin typeface="Arial"/>
                <a:cs typeface="Arial"/>
              </a:rPr>
              <a:t>upervised</a:t>
            </a:r>
            <a:r>
              <a:rPr sz="2000" b="1" spc="-15" dirty="0" smtClean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lang="de-DE" sz="2000" dirty="0" smtClean="0">
                <a:latin typeface="Arial"/>
                <a:cs typeface="Arial"/>
              </a:rPr>
              <a:t>(x,y)</a:t>
            </a:r>
          </a:p>
          <a:p>
            <a:pPr marL="12700"/>
            <a:r>
              <a:rPr lang="en-US" sz="2000" dirty="0">
                <a:latin typeface="Arial"/>
                <a:cs typeface="Arial"/>
              </a:rPr>
              <a:t>x </a:t>
            </a:r>
            <a:r>
              <a:rPr lang="en-US" sz="2000" spc="-5" dirty="0"/>
              <a:t>is data, </a:t>
            </a:r>
            <a:r>
              <a:rPr lang="en-US" sz="2000" dirty="0">
                <a:latin typeface="Arial"/>
                <a:cs typeface="Arial"/>
              </a:rPr>
              <a:t>y </a:t>
            </a:r>
            <a:r>
              <a:rPr lang="en-US" sz="2000" spc="-5" dirty="0"/>
              <a:t>is</a:t>
            </a:r>
            <a:r>
              <a:rPr lang="en-US" sz="2000" spc="-30" dirty="0"/>
              <a:t> </a:t>
            </a:r>
            <a:r>
              <a:rPr lang="en-US" sz="2000" spc="-5" dirty="0"/>
              <a:t>label</a:t>
            </a:r>
          </a:p>
          <a:p>
            <a:pPr marL="12700"/>
            <a:endParaRPr sz="20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sz="2000" b="1" spc="-5" dirty="0" smtClean="0">
                <a:latin typeface="Arial"/>
                <a:cs typeface="Arial"/>
              </a:rPr>
              <a:t>Goal</a:t>
            </a:r>
            <a:r>
              <a:rPr sz="2000" spc="-5" dirty="0" smtClean="0">
                <a:latin typeface="Arial"/>
                <a:cs typeface="Arial"/>
              </a:rPr>
              <a:t>:</a:t>
            </a:r>
            <a:r>
              <a:rPr lang="de-DE" sz="2000" spc="-5" dirty="0" smtClean="0">
                <a:latin typeface="Arial"/>
                <a:cs typeface="Arial"/>
              </a:rPr>
              <a:t> </a:t>
            </a:r>
            <a:r>
              <a:rPr lang="en-US" sz="2000" spc="-5" dirty="0"/>
              <a:t>Learn </a:t>
            </a:r>
            <a:r>
              <a:rPr lang="en-US" sz="2000" dirty="0">
                <a:latin typeface="Arial"/>
                <a:cs typeface="Arial"/>
              </a:rPr>
              <a:t>a </a:t>
            </a:r>
            <a:r>
              <a:rPr lang="en-US" sz="2000" i="1" spc="-5" dirty="0"/>
              <a:t>function </a:t>
            </a:r>
            <a:r>
              <a:rPr lang="en-US" sz="2000" spc="-5" dirty="0"/>
              <a:t>to </a:t>
            </a:r>
          </a:p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map x -&gt;</a:t>
            </a:r>
            <a:r>
              <a:rPr lang="en-US" sz="2000" spc="-75" dirty="0"/>
              <a:t> </a:t>
            </a:r>
            <a:r>
              <a:rPr lang="en-US" sz="2000" dirty="0">
                <a:latin typeface="Arial"/>
                <a:cs typeface="Arial"/>
              </a:rPr>
              <a:t>y</a:t>
            </a:r>
          </a:p>
          <a:p>
            <a:pPr marL="12700" marR="370205"/>
            <a:endParaRPr sz="2050" dirty="0">
              <a:latin typeface="Times New Roman"/>
              <a:cs typeface="Times New Roman"/>
            </a:endParaRPr>
          </a:p>
          <a:p>
            <a:pPr marL="12700" marR="5080"/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 smtClean="0">
                <a:latin typeface="Arial"/>
                <a:cs typeface="Arial"/>
              </a:rPr>
              <a:t>:</a:t>
            </a:r>
            <a:r>
              <a:rPr lang="de-DE" sz="2000" spc="-5" dirty="0" smtClean="0">
                <a:latin typeface="Arial"/>
                <a:cs typeface="Arial"/>
              </a:rPr>
              <a:t> </a:t>
            </a:r>
            <a:r>
              <a:rPr lang="fr-FR" sz="2000" spc="-5" dirty="0"/>
              <a:t>Classification,  </a:t>
            </a:r>
            <a:r>
              <a:rPr lang="fr-FR" sz="2000" dirty="0" err="1">
                <a:latin typeface="Arial"/>
                <a:cs typeface="Arial"/>
              </a:rPr>
              <a:t>regression</a:t>
            </a:r>
            <a:r>
              <a:rPr lang="fr-FR" sz="2000" dirty="0">
                <a:latin typeface="Arial"/>
                <a:cs typeface="Arial"/>
              </a:rPr>
              <a:t>, </a:t>
            </a:r>
            <a:r>
              <a:rPr lang="fr-FR" sz="2000" spc="-5" dirty="0" err="1"/>
              <a:t>object</a:t>
            </a:r>
            <a:r>
              <a:rPr lang="fr-FR" sz="2000" spc="-5" dirty="0"/>
              <a:t> </a:t>
            </a:r>
            <a:r>
              <a:rPr lang="fr-FR" sz="2000" spc="-5" dirty="0" err="1"/>
              <a:t>detection</a:t>
            </a:r>
            <a:r>
              <a:rPr lang="fr-FR" sz="2000" spc="-5" dirty="0"/>
              <a:t>,  </a:t>
            </a:r>
            <a:r>
              <a:rPr lang="fr-FR" sz="2000" dirty="0" err="1">
                <a:latin typeface="Arial"/>
                <a:cs typeface="Arial"/>
              </a:rPr>
              <a:t>semantic</a:t>
            </a:r>
            <a:r>
              <a:rPr lang="fr-FR" sz="2000" dirty="0">
                <a:latin typeface="Arial"/>
                <a:cs typeface="Arial"/>
              </a:rPr>
              <a:t> segmentation,</a:t>
            </a:r>
            <a:r>
              <a:rPr lang="fr-FR" sz="2000" spc="-110" dirty="0"/>
              <a:t> </a:t>
            </a:r>
            <a:r>
              <a:rPr lang="fr-FR" sz="2000" spc="-5" dirty="0"/>
              <a:t>image  </a:t>
            </a:r>
            <a:r>
              <a:rPr lang="fr-FR" sz="2000" dirty="0" err="1">
                <a:latin typeface="Arial"/>
                <a:cs typeface="Arial"/>
              </a:rPr>
              <a:t>captioning</a:t>
            </a:r>
            <a:r>
              <a:rPr lang="fr-FR" sz="2000" dirty="0">
                <a:latin typeface="Arial"/>
                <a:cs typeface="Arial"/>
              </a:rPr>
              <a:t>,</a:t>
            </a:r>
            <a:r>
              <a:rPr lang="fr-FR" sz="2000" spc="-10" dirty="0"/>
              <a:t> </a:t>
            </a:r>
            <a:r>
              <a:rPr lang="fr-FR" sz="2000" spc="-5" dirty="0"/>
              <a:t>etc.</a:t>
            </a:r>
          </a:p>
          <a:p>
            <a:pPr marL="12700" marR="5080"/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6788" y="124019"/>
            <a:ext cx="4191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 smtClean="0"/>
              <a:t>Recap</a:t>
            </a:r>
            <a:r>
              <a:rPr lang="de-DE" sz="2400" spc="-5" dirty="0" smtClean="0"/>
              <a:t> - </a:t>
            </a:r>
            <a:r>
              <a:rPr lang="de-DE" sz="2400" spc="-5" dirty="0">
                <a:latin typeface="Arial"/>
                <a:cs typeface="Arial"/>
              </a:rPr>
              <a:t>Generative</a:t>
            </a:r>
            <a:r>
              <a:rPr lang="de-DE" sz="2400" spc="-15" dirty="0">
                <a:latin typeface="Arial"/>
                <a:cs typeface="Arial"/>
              </a:rPr>
              <a:t> </a:t>
            </a:r>
            <a:r>
              <a:rPr lang="de-DE" sz="2400" dirty="0">
                <a:latin typeface="Arial"/>
                <a:cs typeface="Arial"/>
              </a:rPr>
              <a:t>Models</a:t>
            </a:r>
            <a:br>
              <a:rPr lang="de-DE" sz="2400" dirty="0">
                <a:latin typeface="Arial"/>
                <a:cs typeface="Arial"/>
              </a:rPr>
            </a:br>
            <a:endParaRPr sz="2400"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0919" y="3910519"/>
            <a:ext cx="4487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16865" algn="l"/>
              </a:tabLst>
            </a:pPr>
            <a:r>
              <a:rPr dirty="0">
                <a:latin typeface="Arial"/>
                <a:cs typeface="Arial"/>
              </a:rPr>
              <a:t>-	</a:t>
            </a:r>
            <a:r>
              <a:rPr spc="-5" dirty="0">
                <a:latin typeface="Arial"/>
                <a:cs typeface="Arial"/>
              </a:rPr>
              <a:t>Generative Adversarial Networks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(GANs)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5800" y="1644983"/>
            <a:ext cx="4800600" cy="284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  <a:tabLst>
                <a:tab pos="316865" algn="l"/>
                <a:tab pos="3662045" algn="l"/>
              </a:tabLst>
            </a:pPr>
            <a:r>
              <a:rPr dirty="0">
                <a:latin typeface="Arial"/>
                <a:cs typeface="Arial"/>
              </a:rPr>
              <a:t>-	</a:t>
            </a:r>
            <a:r>
              <a:rPr spc="-5" dirty="0">
                <a:latin typeface="Arial"/>
                <a:cs typeface="Arial"/>
              </a:rPr>
              <a:t>Variational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Autoencoders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(VAE)	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4828" y="4060379"/>
            <a:ext cx="34613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Game-theoretic approach, best </a:t>
            </a: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samples!  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But </a:t>
            </a: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be tricky and unstable to train,  no inference</a:t>
            </a:r>
            <a:r>
              <a:rPr sz="15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queries.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120</a:t>
            </a:fld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8" name="TextBox 7"/>
          <p:cNvSpPr txBox="1"/>
          <p:nvPr/>
        </p:nvSpPr>
        <p:spPr bwMode="auto">
          <a:xfrm>
            <a:off x="5603145" y="1485900"/>
            <a:ext cx="2743200" cy="156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  <a:tabLst>
                <a:tab pos="316865" algn="l"/>
                <a:tab pos="3662045" algn="l"/>
              </a:tabLst>
            </a:pPr>
            <a:r>
              <a:rPr lang="en-US" sz="1400" spc="-5" dirty="0">
                <a:solidFill>
                  <a:srgbClr val="0000FF"/>
                </a:solidFill>
                <a:latin typeface="Arial"/>
                <a:cs typeface="Arial"/>
              </a:rPr>
              <a:t>Optimize </a:t>
            </a:r>
            <a:r>
              <a:rPr lang="en-US" sz="1400" dirty="0" err="1">
                <a:solidFill>
                  <a:srgbClr val="0000FF"/>
                </a:solidFill>
                <a:latin typeface="Arial"/>
                <a:cs typeface="Arial"/>
              </a:rPr>
              <a:t>variational</a:t>
            </a:r>
            <a:r>
              <a:rPr lang="en-US" sz="1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0000FF"/>
                </a:solidFill>
                <a:latin typeface="Arial"/>
                <a:cs typeface="Arial"/>
              </a:rPr>
              <a:t>lower bound on likelihood.</a:t>
            </a:r>
            <a:r>
              <a:rPr lang="en-US" sz="1400" spc="3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1400" spc="-5" dirty="0" smtClean="0">
                <a:solidFill>
                  <a:srgbClr val="0000FF"/>
                </a:solidFill>
                <a:latin typeface="Arial"/>
                <a:cs typeface="Arial"/>
              </a:rPr>
              <a:t>Useful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spc="-5" dirty="0" smtClean="0">
                <a:solidFill>
                  <a:srgbClr val="0000FF"/>
                </a:solidFill>
                <a:latin typeface="Arial"/>
                <a:cs typeface="Arial"/>
              </a:rPr>
              <a:t>latent </a:t>
            </a:r>
            <a:r>
              <a:rPr lang="en-US" sz="1400" dirty="0">
                <a:solidFill>
                  <a:srgbClr val="0000FF"/>
                </a:solidFill>
                <a:latin typeface="Arial"/>
                <a:cs typeface="Arial"/>
              </a:rPr>
              <a:t>representation, </a:t>
            </a:r>
            <a:r>
              <a:rPr lang="en-US" sz="1400" spc="-5" dirty="0">
                <a:solidFill>
                  <a:srgbClr val="0000FF"/>
                </a:solidFill>
                <a:latin typeface="Arial"/>
                <a:cs typeface="Arial"/>
              </a:rPr>
              <a:t>inference queries. But </a:t>
            </a:r>
            <a:r>
              <a:rPr lang="en-US" sz="1400" dirty="0">
                <a:solidFill>
                  <a:srgbClr val="0000FF"/>
                </a:solidFill>
                <a:latin typeface="Arial"/>
                <a:cs typeface="Arial"/>
              </a:rPr>
              <a:t>current  sample </a:t>
            </a:r>
            <a:r>
              <a:rPr lang="en-US" sz="1400" spc="-5" dirty="0">
                <a:solidFill>
                  <a:srgbClr val="0000FF"/>
                </a:solidFill>
                <a:latin typeface="Arial"/>
                <a:cs typeface="Arial"/>
              </a:rPr>
              <a:t>quality not the</a:t>
            </a:r>
            <a:r>
              <a:rPr lang="en-US"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0000FF"/>
                </a:solidFill>
                <a:latin typeface="Arial"/>
                <a:cs typeface="Arial"/>
              </a:rPr>
              <a:t>best.</a:t>
            </a:r>
            <a:endParaRPr lang="en-US" sz="1400" dirty="0">
              <a:latin typeface="Arial"/>
              <a:cs typeface="Arial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endParaRPr lang="de-DE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381000" y="876300"/>
            <a:ext cx="1702646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3600" spc="11" dirty="0" smtClean="0">
                <a:latin typeface="Arial"/>
                <a:cs typeface="Arial"/>
              </a:rPr>
              <a:t>Sources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562100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cs231n.stanford.edu/syllabus.html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hlinkClick r:id="rId4"/>
              </a:rPr>
              <a:t>https://lilianweng.github.io/lil-log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121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16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05045" y="1875535"/>
            <a:ext cx="22834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Just </a:t>
            </a:r>
            <a:r>
              <a:rPr sz="2000" spc="-5" dirty="0">
                <a:latin typeface="Arial"/>
                <a:cs typeface="Arial"/>
              </a:rPr>
              <a:t>data, no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labels!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05045" y="2789933"/>
            <a:ext cx="367792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0205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underlying  hidden </a:t>
            </a:r>
            <a:r>
              <a:rPr sz="2000" i="1" dirty="0">
                <a:latin typeface="Arial"/>
                <a:cs typeface="Arial"/>
              </a:rPr>
              <a:t>structure </a:t>
            </a:r>
            <a:r>
              <a:rPr sz="2000" spc="-5" dirty="0">
                <a:latin typeface="Arial"/>
                <a:cs typeface="Arial"/>
              </a:rPr>
              <a:t>of 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/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Clustering,  dimensionality </a:t>
            </a:r>
            <a:r>
              <a:rPr sz="2000" dirty="0">
                <a:latin typeface="Arial"/>
                <a:cs typeface="Arial"/>
              </a:rPr>
              <a:t>reduction,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  learning, density estimation,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13389" y="1958908"/>
            <a:ext cx="1911985" cy="8951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5240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Holy grail: Solve  unsupervised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=&gt; understand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structure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visual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world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52400" y="170266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05046" y="1180924"/>
            <a:ext cx="2845435" cy="7270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70"/>
              </a:spcBef>
            </a:pPr>
            <a:r>
              <a:rPr sz="2000" b="1" spc="-5" dirty="0">
                <a:latin typeface="Arial"/>
                <a:cs typeface="Arial"/>
              </a:rPr>
              <a:t>Unsupervised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 marL="121285">
              <a:spcBef>
                <a:spcPts val="53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Training data is</a:t>
            </a:r>
            <a:r>
              <a:rPr sz="16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cheap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31376" y="1920285"/>
            <a:ext cx="74649" cy="257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8659" y="2807994"/>
            <a:ext cx="286385" cy="379730"/>
          </a:xfrm>
          <a:custGeom>
            <a:avLst/>
            <a:gdLst/>
            <a:ahLst/>
            <a:cxnLst/>
            <a:rect l="l" t="t" r="r" b="b"/>
            <a:pathLst>
              <a:path w="286384" h="379730">
                <a:moveTo>
                  <a:pt x="286274" y="0"/>
                </a:moveTo>
                <a:lnTo>
                  <a:pt x="0" y="379474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2609" y="3177994"/>
            <a:ext cx="38735" cy="44450"/>
          </a:xfrm>
          <a:custGeom>
            <a:avLst/>
            <a:gdLst/>
            <a:ahLst/>
            <a:cxnLst/>
            <a:rect l="l" t="t" r="r" b="b"/>
            <a:pathLst>
              <a:path w="38734" h="44450">
                <a:moveTo>
                  <a:pt x="0" y="43974"/>
                </a:moveTo>
                <a:lnTo>
                  <a:pt x="13474" y="0"/>
                </a:lnTo>
                <a:lnTo>
                  <a:pt x="38599" y="18949"/>
                </a:lnTo>
                <a:lnTo>
                  <a:pt x="0" y="4397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72609" y="3177994"/>
            <a:ext cx="38735" cy="44450"/>
          </a:xfrm>
          <a:custGeom>
            <a:avLst/>
            <a:gdLst/>
            <a:ahLst/>
            <a:cxnLst/>
            <a:rect l="l" t="t" r="r" b="b"/>
            <a:pathLst>
              <a:path w="38734" h="44450">
                <a:moveTo>
                  <a:pt x="13474" y="0"/>
                </a:moveTo>
                <a:lnTo>
                  <a:pt x="0" y="43974"/>
                </a:lnTo>
                <a:lnTo>
                  <a:pt x="38599" y="18949"/>
                </a:lnTo>
                <a:lnTo>
                  <a:pt x="13474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9" name="object 2"/>
          <p:cNvSpPr txBox="1"/>
          <p:nvPr/>
        </p:nvSpPr>
        <p:spPr>
          <a:xfrm>
            <a:off x="685800" y="1285269"/>
            <a:ext cx="3677920" cy="4029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000" b="1" spc="-5" dirty="0">
                <a:latin typeface="Arial"/>
                <a:cs typeface="Arial"/>
              </a:rPr>
              <a:t>S</a:t>
            </a:r>
            <a:r>
              <a:rPr sz="2000" b="1" spc="-5" dirty="0" err="1" smtClean="0">
                <a:latin typeface="Arial"/>
                <a:cs typeface="Arial"/>
              </a:rPr>
              <a:t>upervised</a:t>
            </a:r>
            <a:r>
              <a:rPr sz="2000" b="1" spc="-15" dirty="0" smtClean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lang="de-DE" sz="2000" dirty="0" smtClean="0">
                <a:latin typeface="Arial"/>
                <a:cs typeface="Arial"/>
              </a:rPr>
              <a:t>(x,y)</a:t>
            </a:r>
          </a:p>
          <a:p>
            <a:pPr marL="12700"/>
            <a:r>
              <a:rPr lang="en-US" sz="2000" dirty="0">
                <a:latin typeface="Arial"/>
                <a:cs typeface="Arial"/>
              </a:rPr>
              <a:t>x </a:t>
            </a:r>
            <a:r>
              <a:rPr lang="en-US" sz="2000" spc="-5" dirty="0"/>
              <a:t>is data, </a:t>
            </a:r>
            <a:r>
              <a:rPr lang="en-US" sz="2000" dirty="0">
                <a:latin typeface="Arial"/>
                <a:cs typeface="Arial"/>
              </a:rPr>
              <a:t>y </a:t>
            </a:r>
            <a:r>
              <a:rPr lang="en-US" sz="2000" spc="-5" dirty="0"/>
              <a:t>is</a:t>
            </a:r>
            <a:r>
              <a:rPr lang="en-US" sz="2000" spc="-30" dirty="0"/>
              <a:t> </a:t>
            </a:r>
            <a:r>
              <a:rPr lang="en-US" sz="2000" spc="-5" dirty="0"/>
              <a:t>label</a:t>
            </a:r>
          </a:p>
          <a:p>
            <a:pPr marL="12700"/>
            <a:endParaRPr sz="20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sz="2000" b="1" spc="-5" dirty="0" smtClean="0">
                <a:latin typeface="Arial"/>
                <a:cs typeface="Arial"/>
              </a:rPr>
              <a:t>Goal</a:t>
            </a:r>
            <a:r>
              <a:rPr sz="2000" spc="-5" dirty="0" smtClean="0">
                <a:latin typeface="Arial"/>
                <a:cs typeface="Arial"/>
              </a:rPr>
              <a:t>:</a:t>
            </a:r>
            <a:r>
              <a:rPr lang="de-DE" sz="2000" spc="-5" dirty="0" smtClean="0">
                <a:latin typeface="Arial"/>
                <a:cs typeface="Arial"/>
              </a:rPr>
              <a:t> </a:t>
            </a:r>
            <a:r>
              <a:rPr lang="en-US" sz="2000" spc="-5" dirty="0"/>
              <a:t>Learn </a:t>
            </a:r>
            <a:r>
              <a:rPr lang="en-US" sz="2000" dirty="0">
                <a:latin typeface="Arial"/>
                <a:cs typeface="Arial"/>
              </a:rPr>
              <a:t>a </a:t>
            </a:r>
            <a:r>
              <a:rPr lang="en-US" sz="2000" i="1" spc="-5" dirty="0"/>
              <a:t>function </a:t>
            </a:r>
            <a:r>
              <a:rPr lang="en-US" sz="2000" spc="-5" dirty="0"/>
              <a:t>to </a:t>
            </a:r>
          </a:p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map x -&gt;</a:t>
            </a:r>
            <a:r>
              <a:rPr lang="en-US" sz="2000" spc="-75" dirty="0"/>
              <a:t> </a:t>
            </a:r>
            <a:r>
              <a:rPr lang="en-US" sz="2000" dirty="0">
                <a:latin typeface="Arial"/>
                <a:cs typeface="Arial"/>
              </a:rPr>
              <a:t>y</a:t>
            </a:r>
          </a:p>
          <a:p>
            <a:pPr marL="12700" marR="370205"/>
            <a:endParaRPr sz="2050" dirty="0">
              <a:latin typeface="Times New Roman"/>
              <a:cs typeface="Times New Roman"/>
            </a:endParaRPr>
          </a:p>
          <a:p>
            <a:pPr marL="12700" marR="5080"/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 smtClean="0">
                <a:latin typeface="Arial"/>
                <a:cs typeface="Arial"/>
              </a:rPr>
              <a:t>:</a:t>
            </a:r>
            <a:r>
              <a:rPr lang="de-DE" sz="2000" spc="-5" dirty="0" smtClean="0">
                <a:latin typeface="Arial"/>
                <a:cs typeface="Arial"/>
              </a:rPr>
              <a:t> </a:t>
            </a:r>
            <a:r>
              <a:rPr lang="fr-FR" sz="2000" spc="-5" dirty="0"/>
              <a:t>Classification,  </a:t>
            </a:r>
            <a:r>
              <a:rPr lang="fr-FR" sz="2000" dirty="0" err="1">
                <a:latin typeface="Arial"/>
                <a:cs typeface="Arial"/>
              </a:rPr>
              <a:t>regression</a:t>
            </a:r>
            <a:r>
              <a:rPr lang="fr-FR" sz="2000" dirty="0">
                <a:latin typeface="Arial"/>
                <a:cs typeface="Arial"/>
              </a:rPr>
              <a:t>, </a:t>
            </a:r>
            <a:r>
              <a:rPr lang="fr-FR" sz="2000" spc="-5" dirty="0" err="1"/>
              <a:t>object</a:t>
            </a:r>
            <a:r>
              <a:rPr lang="fr-FR" sz="2000" spc="-5" dirty="0"/>
              <a:t> </a:t>
            </a:r>
            <a:r>
              <a:rPr lang="fr-FR" sz="2000" spc="-5" dirty="0" err="1"/>
              <a:t>detection</a:t>
            </a:r>
            <a:r>
              <a:rPr lang="fr-FR" sz="2000" spc="-5" dirty="0"/>
              <a:t>,  </a:t>
            </a:r>
            <a:r>
              <a:rPr lang="fr-FR" sz="2000" dirty="0" err="1">
                <a:latin typeface="Arial"/>
                <a:cs typeface="Arial"/>
              </a:rPr>
              <a:t>semantic</a:t>
            </a:r>
            <a:r>
              <a:rPr lang="fr-FR" sz="2000" dirty="0">
                <a:latin typeface="Arial"/>
                <a:cs typeface="Arial"/>
              </a:rPr>
              <a:t> segmentation,</a:t>
            </a:r>
            <a:r>
              <a:rPr lang="fr-FR" sz="2000" spc="-110" dirty="0"/>
              <a:t> </a:t>
            </a:r>
            <a:r>
              <a:rPr lang="fr-FR" sz="2000" spc="-5" dirty="0"/>
              <a:t>image  </a:t>
            </a:r>
            <a:r>
              <a:rPr lang="fr-FR" sz="2000" dirty="0" err="1">
                <a:latin typeface="Arial"/>
                <a:cs typeface="Arial"/>
              </a:rPr>
              <a:t>captioning</a:t>
            </a:r>
            <a:r>
              <a:rPr lang="fr-FR" sz="2000" dirty="0">
                <a:latin typeface="Arial"/>
                <a:cs typeface="Arial"/>
              </a:rPr>
              <a:t>,</a:t>
            </a:r>
            <a:r>
              <a:rPr lang="fr-FR" sz="2000" spc="-10" dirty="0"/>
              <a:t> </a:t>
            </a:r>
            <a:r>
              <a:rPr lang="fr-FR" sz="2000" spc="-5" dirty="0"/>
              <a:t>etc.</a:t>
            </a:r>
          </a:p>
          <a:p>
            <a:pPr marL="12700" marR="5080"/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1197" y="1653544"/>
            <a:ext cx="649481" cy="595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8092" y="1882325"/>
            <a:ext cx="603988" cy="548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6022" y="2065954"/>
            <a:ext cx="558518" cy="528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5639" y="1608272"/>
            <a:ext cx="649473" cy="5566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59689" y="2035780"/>
            <a:ext cx="558518" cy="527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7412" y="1958690"/>
            <a:ext cx="603988" cy="5486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6327" y="2595364"/>
            <a:ext cx="6212840" cy="387927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spcBef>
                <a:spcPts val="1105"/>
              </a:spcBef>
              <a:tabLst>
                <a:tab pos="3475990" algn="l"/>
              </a:tabLst>
            </a:pPr>
            <a:r>
              <a:rPr sz="1600" spc="-5" dirty="0">
                <a:latin typeface="Arial"/>
                <a:cs typeface="Arial"/>
              </a:rPr>
              <a:t>Training data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~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31746" dirty="0">
                <a:latin typeface="Arial"/>
                <a:cs typeface="Arial"/>
              </a:rPr>
              <a:t>data</a:t>
            </a:r>
            <a:r>
              <a:rPr sz="1600" dirty="0">
                <a:latin typeface="Arial"/>
                <a:cs typeface="Arial"/>
              </a:rPr>
              <a:t>(x)	</a:t>
            </a:r>
            <a:r>
              <a:rPr sz="1600" spc="-5" dirty="0">
                <a:latin typeface="Arial"/>
                <a:cs typeface="Arial"/>
              </a:rPr>
              <a:t>Generated </a:t>
            </a:r>
            <a:r>
              <a:rPr sz="1600" dirty="0">
                <a:latin typeface="Arial"/>
                <a:cs typeface="Arial"/>
              </a:rPr>
              <a:t>samples ~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5" dirty="0" err="1">
                <a:latin typeface="Arial"/>
                <a:cs typeface="Arial"/>
              </a:rPr>
              <a:t>p</a:t>
            </a:r>
            <a:r>
              <a:rPr sz="1575" spc="7" baseline="-31746" dirty="0" err="1">
                <a:latin typeface="Arial"/>
                <a:cs typeface="Arial"/>
              </a:rPr>
              <a:t>model</a:t>
            </a:r>
            <a:r>
              <a:rPr sz="1600" spc="5" dirty="0">
                <a:latin typeface="Arial"/>
                <a:cs typeface="Arial"/>
              </a:rPr>
              <a:t>(x</a:t>
            </a:r>
            <a:r>
              <a:rPr sz="1600" spc="5" dirty="0" smtClean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0" y="809467"/>
            <a:ext cx="7483475" cy="743151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83185">
              <a:spcBef>
                <a:spcPts val="595"/>
              </a:spcBef>
            </a:pPr>
            <a:r>
              <a:rPr sz="2000" spc="-5" dirty="0" smtClean="0"/>
              <a:t>Given </a:t>
            </a:r>
            <a:r>
              <a:rPr sz="2000" spc="-5" dirty="0"/>
              <a:t>training data, generate new </a:t>
            </a:r>
            <a:r>
              <a:rPr sz="2000" dirty="0"/>
              <a:t>samples </a:t>
            </a:r>
            <a:r>
              <a:rPr sz="2000" spc="-5" dirty="0"/>
              <a:t>from </a:t>
            </a:r>
            <a:r>
              <a:rPr sz="2000" dirty="0"/>
              <a:t>same</a:t>
            </a:r>
            <a:r>
              <a:rPr sz="2000" spc="-80" dirty="0"/>
              <a:t> </a:t>
            </a:r>
            <a:r>
              <a:rPr sz="2000" spc="-5" dirty="0"/>
              <a:t>distribution</a:t>
            </a:r>
            <a:endParaRPr sz="20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1" name="TextBox 10"/>
          <p:cNvSpPr txBox="1"/>
          <p:nvPr/>
        </p:nvSpPr>
        <p:spPr bwMode="auto">
          <a:xfrm>
            <a:off x="169164" y="202514"/>
            <a:ext cx="4114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pc="-5" dirty="0"/>
              <a:t>Generative</a:t>
            </a:r>
            <a:r>
              <a:rPr lang="de-DE" spc="-15" dirty="0"/>
              <a:t> </a:t>
            </a:r>
            <a:r>
              <a:rPr lang="de-DE" dirty="0"/>
              <a:t>Models</a:t>
            </a:r>
            <a:endParaRPr lang="de-DE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884540" y="3875911"/>
            <a:ext cx="5413436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pc="-5" dirty="0">
                <a:latin typeface="Arial"/>
                <a:cs typeface="Arial"/>
              </a:rPr>
              <a:t>Want to learn </a:t>
            </a:r>
            <a:r>
              <a:rPr lang="en-US" dirty="0" err="1">
                <a:latin typeface="Arial"/>
                <a:cs typeface="Arial"/>
              </a:rPr>
              <a:t>p</a:t>
            </a:r>
            <a:r>
              <a:rPr lang="en-US" baseline="-30092" dirty="0" err="1">
                <a:latin typeface="Arial"/>
                <a:cs typeface="Arial"/>
              </a:rPr>
              <a:t>model</a:t>
            </a:r>
            <a:r>
              <a:rPr lang="en-US" dirty="0">
                <a:latin typeface="Arial"/>
                <a:cs typeface="Arial"/>
              </a:rPr>
              <a:t>(x) similar </a:t>
            </a:r>
            <a:r>
              <a:rPr lang="en-US" spc="-5" dirty="0">
                <a:latin typeface="Arial"/>
                <a:cs typeface="Arial"/>
              </a:rPr>
              <a:t>to</a:t>
            </a:r>
            <a:r>
              <a:rPr lang="en-US" spc="-25" dirty="0">
                <a:latin typeface="Arial"/>
                <a:cs typeface="Arial"/>
              </a:rPr>
              <a:t> </a:t>
            </a:r>
            <a:r>
              <a:rPr lang="en-US" spc="-5" dirty="0" err="1">
                <a:latin typeface="Arial"/>
                <a:cs typeface="Arial"/>
              </a:rPr>
              <a:t>p</a:t>
            </a:r>
            <a:r>
              <a:rPr lang="en-US" spc="-7" baseline="-30092" dirty="0" err="1">
                <a:latin typeface="Arial"/>
                <a:cs typeface="Arial"/>
              </a:rPr>
              <a:t>data</a:t>
            </a:r>
            <a:r>
              <a:rPr lang="en-US" spc="-5" dirty="0">
                <a:latin typeface="Arial"/>
                <a:cs typeface="Arial"/>
              </a:rPr>
              <a:t>(x)</a:t>
            </a:r>
            <a:endParaRPr lang="en-US" dirty="0">
              <a:latin typeface="Arial"/>
              <a:cs typeface="Arial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endParaRPr lang="de-DE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1197" y="1653544"/>
            <a:ext cx="649481" cy="595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8092" y="1882325"/>
            <a:ext cx="603988" cy="548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6022" y="2065954"/>
            <a:ext cx="558518" cy="528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5639" y="1608272"/>
            <a:ext cx="649473" cy="5566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59689" y="2035780"/>
            <a:ext cx="558518" cy="527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7412" y="1958690"/>
            <a:ext cx="603988" cy="5486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0" y="784024"/>
            <a:ext cx="7483475" cy="743151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83185">
              <a:spcBef>
                <a:spcPts val="595"/>
              </a:spcBef>
            </a:pPr>
            <a:r>
              <a:rPr sz="2000" spc="-5" dirty="0" smtClean="0"/>
              <a:t>Given </a:t>
            </a:r>
            <a:r>
              <a:rPr sz="2000" spc="-5" dirty="0"/>
              <a:t>training data, generate new </a:t>
            </a:r>
            <a:r>
              <a:rPr sz="2000" dirty="0"/>
              <a:t>samples </a:t>
            </a:r>
            <a:r>
              <a:rPr sz="2000" spc="-5" dirty="0"/>
              <a:t>from </a:t>
            </a:r>
            <a:r>
              <a:rPr sz="2000" dirty="0"/>
              <a:t>same</a:t>
            </a:r>
            <a:r>
              <a:rPr sz="2000" spc="-80" dirty="0"/>
              <a:t> </a:t>
            </a:r>
            <a:r>
              <a:rPr sz="2000" spc="-5" dirty="0"/>
              <a:t>distribution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6573" y="2595364"/>
            <a:ext cx="8821420" cy="257057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852169">
              <a:spcBef>
                <a:spcPts val="1105"/>
              </a:spcBef>
              <a:tabLst>
                <a:tab pos="4316095" algn="l"/>
              </a:tabLst>
            </a:pPr>
            <a:r>
              <a:rPr sz="1600" spc="-5" dirty="0">
                <a:latin typeface="Arial"/>
                <a:cs typeface="Arial"/>
              </a:rPr>
              <a:t>Training data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~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31746" dirty="0">
                <a:latin typeface="Arial"/>
                <a:cs typeface="Arial"/>
              </a:rPr>
              <a:t>data</a:t>
            </a:r>
            <a:r>
              <a:rPr sz="1600" dirty="0">
                <a:latin typeface="Arial"/>
                <a:cs typeface="Arial"/>
              </a:rPr>
              <a:t>(x)	</a:t>
            </a:r>
            <a:r>
              <a:rPr sz="1600" spc="-5" dirty="0">
                <a:latin typeface="Arial"/>
                <a:cs typeface="Arial"/>
              </a:rPr>
              <a:t>Generated </a:t>
            </a:r>
            <a:r>
              <a:rPr sz="1600" dirty="0">
                <a:latin typeface="Arial"/>
                <a:cs typeface="Arial"/>
              </a:rPr>
              <a:t>samples ~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</a:t>
            </a:r>
            <a:r>
              <a:rPr sz="1575" spc="7" baseline="-31746" dirty="0">
                <a:latin typeface="Arial"/>
                <a:cs typeface="Arial"/>
              </a:rPr>
              <a:t>model</a:t>
            </a:r>
            <a:r>
              <a:rPr sz="1600" spc="5" dirty="0">
                <a:latin typeface="Arial"/>
                <a:cs typeface="Arial"/>
              </a:rPr>
              <a:t>(x)</a:t>
            </a:r>
            <a:endParaRPr sz="1600" dirty="0">
              <a:latin typeface="Arial"/>
              <a:cs typeface="Arial"/>
            </a:endParaRPr>
          </a:p>
          <a:p>
            <a:pPr marL="2061845">
              <a:spcBef>
                <a:spcPts val="1135"/>
              </a:spcBef>
            </a:pPr>
            <a:r>
              <a:rPr spc="-5" dirty="0">
                <a:latin typeface="Arial"/>
                <a:cs typeface="Arial"/>
              </a:rPr>
              <a:t>Want to learn </a:t>
            </a:r>
            <a:r>
              <a:rPr dirty="0">
                <a:latin typeface="Arial"/>
                <a:cs typeface="Arial"/>
              </a:rPr>
              <a:t>p</a:t>
            </a:r>
            <a:r>
              <a:rPr baseline="-30092" dirty="0">
                <a:latin typeface="Arial"/>
                <a:cs typeface="Arial"/>
              </a:rPr>
              <a:t>model</a:t>
            </a:r>
            <a:r>
              <a:rPr dirty="0">
                <a:latin typeface="Arial"/>
                <a:cs typeface="Arial"/>
              </a:rPr>
              <a:t>(x) similar </a:t>
            </a:r>
            <a:r>
              <a:rPr spc="-5" dirty="0">
                <a:latin typeface="Arial"/>
                <a:cs typeface="Arial"/>
              </a:rPr>
              <a:t>to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7" baseline="-30092" dirty="0">
                <a:latin typeface="Arial"/>
                <a:cs typeface="Arial"/>
              </a:rPr>
              <a:t>data</a:t>
            </a:r>
            <a:r>
              <a:rPr spc="-5" dirty="0">
                <a:latin typeface="Arial"/>
                <a:cs typeface="Arial"/>
              </a:rPr>
              <a:t>(x)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980"/>
              </a:spcBef>
            </a:pPr>
            <a:r>
              <a:rPr sz="2000" spc="-5" dirty="0">
                <a:latin typeface="Arial"/>
                <a:cs typeface="Arial"/>
              </a:rPr>
              <a:t>Addresses density estimation, </a:t>
            </a:r>
            <a:r>
              <a:rPr sz="2000" dirty="0">
                <a:latin typeface="Arial"/>
                <a:cs typeface="Arial"/>
              </a:rPr>
              <a:t>a core </a:t>
            </a:r>
            <a:r>
              <a:rPr sz="2000" spc="-5" dirty="0">
                <a:latin typeface="Arial"/>
                <a:cs typeface="Arial"/>
              </a:rPr>
              <a:t>problem in unsupervised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2000" b="1" spc="-5" dirty="0">
                <a:latin typeface="Arial"/>
                <a:cs typeface="Arial"/>
              </a:rPr>
              <a:t>Several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flavors</a:t>
            </a:r>
            <a:r>
              <a:rPr sz="2000" b="1" dirty="0" smtClean="0">
                <a:latin typeface="Arial"/>
                <a:cs typeface="Arial"/>
              </a:rPr>
              <a:t>:</a:t>
            </a:r>
            <a:endParaRPr lang="de-DE" sz="2000" b="1" dirty="0" smtClean="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endParaRPr sz="2000" dirty="0">
              <a:latin typeface="Arial"/>
              <a:cs typeface="Arial"/>
            </a:endParaRPr>
          </a:p>
          <a:p>
            <a:pPr marL="469900" indent="-296545">
              <a:spcBef>
                <a:spcPts val="20"/>
              </a:spcBef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Explicit density estimation: explicitly define and </a:t>
            </a:r>
            <a:r>
              <a:rPr sz="1600" dirty="0">
                <a:latin typeface="Arial"/>
                <a:cs typeface="Arial"/>
              </a:rPr>
              <a:t>solve </a:t>
            </a:r>
            <a:r>
              <a:rPr sz="1600" spc="-5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p</a:t>
            </a:r>
            <a:r>
              <a:rPr sz="1575" spc="15" baseline="-31746" dirty="0">
                <a:latin typeface="Arial"/>
                <a:cs typeface="Arial"/>
              </a:rPr>
              <a:t>model</a:t>
            </a:r>
            <a:r>
              <a:rPr sz="1600" spc="10" dirty="0">
                <a:latin typeface="Arial"/>
                <a:cs typeface="Arial"/>
              </a:rPr>
              <a:t>(x)</a:t>
            </a:r>
            <a:endParaRPr sz="1600" dirty="0">
              <a:latin typeface="Arial"/>
              <a:cs typeface="Arial"/>
            </a:endParaRPr>
          </a:p>
          <a:p>
            <a:pPr marL="469900" indent="-304800">
              <a:spcBef>
                <a:spcPts val="25"/>
              </a:spcBef>
              <a:buSzPct val="112500"/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Implicit density estimation: learn </a:t>
            </a:r>
            <a:r>
              <a:rPr sz="1600" dirty="0">
                <a:latin typeface="Arial"/>
                <a:cs typeface="Arial"/>
              </a:rPr>
              <a:t>model </a:t>
            </a:r>
            <a:r>
              <a:rPr sz="1600" spc="-5" dirty="0">
                <a:latin typeface="Arial"/>
                <a:cs typeface="Arial"/>
              </a:rPr>
              <a:t>that </a:t>
            </a:r>
            <a:r>
              <a:rPr sz="1600" dirty="0">
                <a:latin typeface="Arial"/>
                <a:cs typeface="Arial"/>
              </a:rPr>
              <a:t>can sample </a:t>
            </a:r>
            <a:r>
              <a:rPr sz="1600" spc="-5" dirty="0">
                <a:latin typeface="Arial"/>
                <a:cs typeface="Arial"/>
              </a:rPr>
              <a:t>from </a:t>
            </a:r>
            <a:r>
              <a:rPr sz="1600" spc="10" dirty="0">
                <a:latin typeface="Arial"/>
                <a:cs typeface="Arial"/>
              </a:rPr>
              <a:t>p</a:t>
            </a:r>
            <a:r>
              <a:rPr sz="1575" spc="15" baseline="-31746" dirty="0">
                <a:latin typeface="Arial"/>
                <a:cs typeface="Arial"/>
              </a:rPr>
              <a:t>model</a:t>
            </a:r>
            <a:r>
              <a:rPr sz="1600" spc="10" dirty="0">
                <a:latin typeface="Arial"/>
                <a:cs typeface="Arial"/>
              </a:rPr>
              <a:t>(x) </a:t>
            </a:r>
            <a:r>
              <a:rPr sz="1600" spc="-5" dirty="0">
                <a:latin typeface="Arial"/>
                <a:cs typeface="Arial"/>
              </a:rPr>
              <a:t>w/o explicitly defining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7" name="TextBox 16"/>
          <p:cNvSpPr txBox="1"/>
          <p:nvPr/>
        </p:nvSpPr>
        <p:spPr bwMode="auto">
          <a:xfrm>
            <a:off x="169164" y="202514"/>
            <a:ext cx="4114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pc="-5" dirty="0"/>
              <a:t>Generative</a:t>
            </a:r>
            <a:r>
              <a:rPr lang="de-DE" spc="-15" dirty="0"/>
              <a:t> </a:t>
            </a:r>
            <a:r>
              <a:rPr lang="de-DE" dirty="0"/>
              <a:t>Models</a:t>
            </a:r>
            <a:endParaRPr lang="de-DE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33784" y="279904"/>
            <a:ext cx="42941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Why </a:t>
            </a:r>
            <a:r>
              <a:rPr sz="2400" spc="-5" dirty="0"/>
              <a:t>Generative</a:t>
            </a:r>
            <a:r>
              <a:rPr sz="2400" spc="-90" dirty="0"/>
              <a:t> </a:t>
            </a:r>
            <a:r>
              <a:rPr sz="2400" dirty="0"/>
              <a:t>Models?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3399" y="821389"/>
            <a:ext cx="67932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16865" algn="l"/>
              </a:tabLst>
            </a:pPr>
            <a:r>
              <a:rPr dirty="0">
                <a:latin typeface="Arial"/>
                <a:cs typeface="Arial"/>
              </a:rPr>
              <a:t>-	</a:t>
            </a:r>
            <a:r>
              <a:rPr sz="2000" spc="-5" dirty="0">
                <a:latin typeface="Arial"/>
                <a:cs typeface="Arial"/>
              </a:rPr>
              <a:t>Realistic </a:t>
            </a:r>
            <a:r>
              <a:rPr sz="2000" dirty="0">
                <a:latin typeface="Arial"/>
                <a:cs typeface="Arial"/>
              </a:rPr>
              <a:t>samples </a:t>
            </a:r>
            <a:r>
              <a:rPr sz="2000" spc="-5" dirty="0">
                <a:latin typeface="Arial"/>
                <a:cs typeface="Arial"/>
              </a:rPr>
              <a:t>for artwork, </a:t>
            </a:r>
            <a:r>
              <a:rPr sz="2000" dirty="0">
                <a:latin typeface="Arial"/>
                <a:cs typeface="Arial"/>
              </a:rPr>
              <a:t>super-resolution, colorization,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399" y="3468125"/>
            <a:ext cx="7357745" cy="154587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5080" indent="-304165">
              <a:lnSpc>
                <a:spcPct val="100699"/>
              </a:lnSpc>
              <a:spcBef>
                <a:spcPts val="85"/>
              </a:spcBef>
              <a:buChar char="-"/>
              <a:tabLst>
                <a:tab pos="316865" algn="l"/>
                <a:tab pos="317500" algn="l"/>
              </a:tabLst>
            </a:pPr>
            <a:r>
              <a:rPr sz="2000" spc="-5" dirty="0">
                <a:latin typeface="Arial"/>
                <a:cs typeface="Arial"/>
              </a:rPr>
              <a:t>Generative </a:t>
            </a:r>
            <a:r>
              <a:rPr sz="2000" dirty="0">
                <a:latin typeface="Arial"/>
                <a:cs typeface="Arial"/>
              </a:rPr>
              <a:t>models </a:t>
            </a:r>
            <a:r>
              <a:rPr sz="2000" spc="-5" dirty="0">
                <a:latin typeface="Arial"/>
                <a:cs typeface="Arial"/>
              </a:rPr>
              <a:t>of time-series data </a:t>
            </a:r>
            <a:r>
              <a:rPr sz="2000" dirty="0">
                <a:latin typeface="Arial"/>
                <a:cs typeface="Arial"/>
              </a:rPr>
              <a:t>can </a:t>
            </a:r>
            <a:r>
              <a:rPr sz="2000" spc="-5" dirty="0">
                <a:latin typeface="Arial"/>
                <a:cs typeface="Arial"/>
              </a:rPr>
              <a:t>be used for </a:t>
            </a:r>
            <a:r>
              <a:rPr sz="2000" dirty="0">
                <a:latin typeface="Arial"/>
                <a:cs typeface="Arial"/>
              </a:rPr>
              <a:t>simulation </a:t>
            </a:r>
            <a:r>
              <a:rPr sz="2000" spc="-5" dirty="0">
                <a:latin typeface="Arial"/>
                <a:cs typeface="Arial"/>
              </a:rPr>
              <a:t>and  planning </a:t>
            </a:r>
            <a:r>
              <a:rPr sz="2000" dirty="0">
                <a:latin typeface="Arial"/>
                <a:cs typeface="Arial"/>
              </a:rPr>
              <a:t>(reinforcement </a:t>
            </a:r>
            <a:r>
              <a:rPr sz="2000" spc="-5" dirty="0">
                <a:latin typeface="Arial"/>
                <a:cs typeface="Arial"/>
              </a:rPr>
              <a:t>learning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applications!)</a:t>
            </a:r>
            <a:endParaRPr sz="2000" dirty="0">
              <a:latin typeface="Arial"/>
              <a:cs typeface="Arial"/>
            </a:endParaRPr>
          </a:p>
          <a:p>
            <a:pPr marL="316865" marR="67310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2000" spc="-5" dirty="0">
                <a:latin typeface="Arial"/>
                <a:cs typeface="Arial"/>
              </a:rPr>
              <a:t>Training generative </a:t>
            </a:r>
            <a:r>
              <a:rPr sz="2000" dirty="0">
                <a:latin typeface="Arial"/>
                <a:cs typeface="Arial"/>
              </a:rPr>
              <a:t>models can </a:t>
            </a:r>
            <a:r>
              <a:rPr sz="2000" spc="-5" dirty="0">
                <a:latin typeface="Arial"/>
                <a:cs typeface="Arial"/>
              </a:rPr>
              <a:t>also enable inference of latent  </a:t>
            </a:r>
            <a:r>
              <a:rPr sz="2000" dirty="0">
                <a:latin typeface="Arial"/>
                <a:cs typeface="Arial"/>
              </a:rPr>
              <a:t>representations </a:t>
            </a:r>
            <a:r>
              <a:rPr sz="2000" spc="-5" dirty="0">
                <a:latin typeface="Arial"/>
                <a:cs typeface="Arial"/>
              </a:rPr>
              <a:t>that </a:t>
            </a:r>
            <a:r>
              <a:rPr sz="2000" dirty="0">
                <a:latin typeface="Arial"/>
                <a:cs typeface="Arial"/>
              </a:rPr>
              <a:t>can </a:t>
            </a:r>
            <a:r>
              <a:rPr sz="2000" spc="-5" dirty="0">
                <a:latin typeface="Arial"/>
                <a:cs typeface="Arial"/>
              </a:rPr>
              <a:t>be useful as general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4074" y="1617098"/>
            <a:ext cx="2703319" cy="1819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58161" y="1617097"/>
            <a:ext cx="1775896" cy="1783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5893" y="1617098"/>
            <a:ext cx="3018693" cy="18193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67090" y="5097218"/>
            <a:ext cx="519620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from L-R are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copyright: (1)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6"/>
              </a:rPr>
              <a:t>Alec Radford et al. 2016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(2)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7"/>
              </a:rPr>
              <a:t>David Berthelot et al. 2017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</a:rPr>
              <a:t>; </a:t>
            </a:r>
            <a:r>
              <a:rPr sz="6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8"/>
              </a:rPr>
              <a:t>Phillip Isola et al. </a:t>
            </a:r>
            <a:r>
              <a:rPr sz="600" u="sng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8"/>
              </a:rPr>
              <a:t>2017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.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Reproduced with authors</a:t>
            </a:r>
            <a:r>
              <a:rPr sz="600" spc="2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permission.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5211" y="161870"/>
            <a:ext cx="55181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Taxonomy of Generative</a:t>
            </a:r>
            <a:r>
              <a:rPr sz="2400" spc="-100" dirty="0"/>
              <a:t> </a:t>
            </a:r>
            <a:r>
              <a:rPr sz="240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3769" y="1405548"/>
            <a:ext cx="2370455" cy="327013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61925">
              <a:spcBef>
                <a:spcPts val="390"/>
              </a:spcBef>
            </a:pPr>
            <a:r>
              <a:rPr sz="1800" b="1" spc="-5" dirty="0">
                <a:latin typeface="Arial"/>
                <a:cs typeface="Arial"/>
              </a:rPr>
              <a:t>Generative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models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6773" y="2106022"/>
            <a:ext cx="2370455" cy="357790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428625">
              <a:spcBef>
                <a:spcPts val="390"/>
              </a:spcBef>
            </a:pPr>
            <a:r>
              <a:rPr sz="2000" spc="-5" dirty="0">
                <a:latin typeface="Arial"/>
                <a:cs typeface="Arial"/>
              </a:rPr>
              <a:t>Explicit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density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7666" y="2106022"/>
            <a:ext cx="2370455" cy="357790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434975">
              <a:spcBef>
                <a:spcPts val="390"/>
              </a:spcBef>
            </a:pPr>
            <a:r>
              <a:rPr sz="2000" spc="-5" dirty="0">
                <a:latin typeface="Arial"/>
                <a:cs typeface="Arial"/>
              </a:rPr>
              <a:t>Implicit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density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6601" y="835290"/>
            <a:ext cx="1478915" cy="357790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440690">
              <a:spcBef>
                <a:spcPts val="390"/>
              </a:spcBef>
            </a:pPr>
            <a:r>
              <a:rPr sz="2000" spc="-5" dirty="0">
                <a:latin typeface="Arial"/>
                <a:cs typeface="Arial"/>
              </a:rPr>
              <a:t>Direct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600" y="2888870"/>
            <a:ext cx="2370455" cy="357790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14325">
              <a:spcBef>
                <a:spcPts val="390"/>
              </a:spcBef>
            </a:pPr>
            <a:r>
              <a:rPr sz="2000" spc="-5" dirty="0">
                <a:latin typeface="Arial"/>
                <a:cs typeface="Arial"/>
              </a:rPr>
              <a:t>Tractable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density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0919" y="2888870"/>
            <a:ext cx="2714625" cy="357790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21310">
              <a:spcBef>
                <a:spcPts val="390"/>
              </a:spcBef>
            </a:pPr>
            <a:r>
              <a:rPr sz="2000" spc="-5" dirty="0">
                <a:latin typeface="Arial"/>
                <a:cs typeface="Arial"/>
              </a:rPr>
              <a:t>Approximate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density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2212" y="2772620"/>
            <a:ext cx="2112010" cy="357790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50520">
              <a:spcBef>
                <a:spcPts val="390"/>
              </a:spcBef>
            </a:pPr>
            <a:r>
              <a:rPr sz="2000" dirty="0">
                <a:latin typeface="Arial"/>
                <a:cs typeface="Arial"/>
              </a:rPr>
              <a:t>Markov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Chain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4720" y="3650869"/>
            <a:ext cx="1734185" cy="357790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26390">
              <a:spcBef>
                <a:spcPts val="390"/>
              </a:spcBef>
            </a:pPr>
            <a:r>
              <a:rPr sz="2000" spc="-5" dirty="0">
                <a:latin typeface="Arial"/>
                <a:cs typeface="Arial"/>
              </a:rPr>
              <a:t>Variational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4514" y="3650869"/>
            <a:ext cx="2112010" cy="357790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50520">
              <a:spcBef>
                <a:spcPts val="390"/>
              </a:spcBef>
            </a:pPr>
            <a:r>
              <a:rPr sz="2000" dirty="0">
                <a:latin typeface="Arial"/>
                <a:cs typeface="Arial"/>
              </a:rPr>
              <a:t>Markov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Chain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950" y="3311471"/>
            <a:ext cx="200913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Fully Visible Belief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Nets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7110" y="3540070"/>
            <a:ext cx="16065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165" indent="-291465">
              <a:spcBef>
                <a:spcPts val="100"/>
              </a:spcBef>
              <a:buChar char="-"/>
              <a:tabLst>
                <a:tab pos="304165" algn="l"/>
                <a:tab pos="304800" algn="l"/>
              </a:tabLst>
            </a:pPr>
            <a:r>
              <a:rPr sz="1500" spc="-5" dirty="0">
                <a:latin typeface="Arial"/>
                <a:cs typeface="Arial"/>
              </a:rPr>
              <a:t>NADE</a:t>
            </a:r>
            <a:endParaRPr sz="1500" dirty="0">
              <a:latin typeface="Arial"/>
              <a:cs typeface="Arial"/>
            </a:endParaRPr>
          </a:p>
          <a:p>
            <a:pPr marL="304165" indent="-291465">
              <a:buChar char="-"/>
              <a:tabLst>
                <a:tab pos="304165" algn="l"/>
                <a:tab pos="304800" algn="l"/>
              </a:tabLst>
            </a:pPr>
            <a:r>
              <a:rPr sz="1500" dirty="0">
                <a:latin typeface="Arial"/>
                <a:cs typeface="Arial"/>
              </a:rPr>
              <a:t>MADE</a:t>
            </a:r>
          </a:p>
          <a:p>
            <a:pPr marL="304165" indent="-291465">
              <a:buChar char="-"/>
              <a:tabLst>
                <a:tab pos="304165" algn="l"/>
                <a:tab pos="304800" algn="l"/>
              </a:tabLst>
            </a:pPr>
            <a:r>
              <a:rPr sz="1500" spc="-5" dirty="0">
                <a:latin typeface="Arial"/>
                <a:cs typeface="Arial"/>
              </a:rPr>
              <a:t>PixelRNN/CNN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949" y="4225869"/>
            <a:ext cx="23863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Change of </a:t>
            </a:r>
            <a:r>
              <a:rPr sz="1500" dirty="0">
                <a:latin typeface="Arial"/>
                <a:cs typeface="Arial"/>
              </a:rPr>
              <a:t>variables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models  (nonlinear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ICA)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22568" y="3215883"/>
            <a:ext cx="465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GSN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99184" y="1206170"/>
            <a:ext cx="465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GAN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20331" y="2499621"/>
            <a:ext cx="911860" cy="348615"/>
          </a:xfrm>
          <a:custGeom>
            <a:avLst/>
            <a:gdLst/>
            <a:ahLst/>
            <a:cxnLst/>
            <a:rect l="l" t="t" r="r" b="b"/>
            <a:pathLst>
              <a:path w="911860" h="348614">
                <a:moveTo>
                  <a:pt x="911438" y="0"/>
                </a:moveTo>
                <a:lnTo>
                  <a:pt x="0" y="34857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0060" y="2809269"/>
            <a:ext cx="111037" cy="79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1821" y="2499471"/>
            <a:ext cx="1844675" cy="367665"/>
          </a:xfrm>
          <a:custGeom>
            <a:avLst/>
            <a:gdLst/>
            <a:ahLst/>
            <a:cxnLst/>
            <a:rect l="l" t="t" r="r" b="b"/>
            <a:pathLst>
              <a:path w="1844675" h="367664">
                <a:moveTo>
                  <a:pt x="0" y="0"/>
                </a:moveTo>
                <a:lnTo>
                  <a:pt x="1844196" y="36707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60341" y="2826169"/>
            <a:ext cx="109974" cy="80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44820" y="1799122"/>
            <a:ext cx="1941195" cy="290195"/>
          </a:xfrm>
          <a:custGeom>
            <a:avLst/>
            <a:gdLst/>
            <a:ahLst/>
            <a:cxnLst/>
            <a:rect l="l" t="t" r="r" b="b"/>
            <a:pathLst>
              <a:path w="1941195" h="290194">
                <a:moveTo>
                  <a:pt x="1941046" y="0"/>
                </a:moveTo>
                <a:lnTo>
                  <a:pt x="0" y="29000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49788" y="2048487"/>
            <a:ext cx="109207" cy="81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68765" y="1799147"/>
            <a:ext cx="1342390" cy="283845"/>
          </a:xfrm>
          <a:custGeom>
            <a:avLst/>
            <a:gdLst/>
            <a:ahLst/>
            <a:cxnLst/>
            <a:rect l="l" t="t" r="r" b="b"/>
            <a:pathLst>
              <a:path w="1342389" h="283844">
                <a:moveTo>
                  <a:pt x="0" y="0"/>
                </a:moveTo>
                <a:lnTo>
                  <a:pt x="1341972" y="283291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4713" y="2042126"/>
            <a:ext cx="110124" cy="80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22662" y="2499620"/>
            <a:ext cx="1463040" cy="254000"/>
          </a:xfrm>
          <a:custGeom>
            <a:avLst/>
            <a:gdLst/>
            <a:ahLst/>
            <a:cxnLst/>
            <a:rect l="l" t="t" r="r" b="b"/>
            <a:pathLst>
              <a:path w="1463040" h="254000">
                <a:moveTo>
                  <a:pt x="0" y="0"/>
                </a:moveTo>
                <a:lnTo>
                  <a:pt x="1462672" y="253481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70436" y="2712575"/>
            <a:ext cx="109599" cy="810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21688" y="1285041"/>
            <a:ext cx="370205" cy="821055"/>
          </a:xfrm>
          <a:custGeom>
            <a:avLst/>
            <a:gdLst/>
            <a:ahLst/>
            <a:cxnLst/>
            <a:rect l="l" t="t" r="r" b="b"/>
            <a:pathLst>
              <a:path w="370204" h="821055">
                <a:moveTo>
                  <a:pt x="0" y="820980"/>
                </a:moveTo>
                <a:lnTo>
                  <a:pt x="36974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53237" y="1196691"/>
            <a:ext cx="83249" cy="110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69266" y="3294169"/>
            <a:ext cx="1340485" cy="329565"/>
          </a:xfrm>
          <a:custGeom>
            <a:avLst/>
            <a:gdLst/>
            <a:ahLst/>
            <a:cxnLst/>
            <a:rect l="l" t="t" r="r" b="b"/>
            <a:pathLst>
              <a:path w="1340485" h="329564">
                <a:moveTo>
                  <a:pt x="0" y="0"/>
                </a:moveTo>
                <a:lnTo>
                  <a:pt x="1340097" y="3294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2338" y="3583493"/>
            <a:ext cx="110499" cy="801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08642" y="3294168"/>
            <a:ext cx="332740" cy="283210"/>
          </a:xfrm>
          <a:custGeom>
            <a:avLst/>
            <a:gdLst/>
            <a:ahLst/>
            <a:cxnLst/>
            <a:rect l="l" t="t" r="r" b="b"/>
            <a:pathLst>
              <a:path w="332739" h="283210">
                <a:moveTo>
                  <a:pt x="332324" y="0"/>
                </a:moveTo>
                <a:lnTo>
                  <a:pt x="0" y="28264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3267" y="3543318"/>
            <a:ext cx="105274" cy="99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742696" y="4096061"/>
            <a:ext cx="6223635" cy="71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602865" algn="l"/>
              </a:tabLst>
            </a:pPr>
            <a:r>
              <a:rPr sz="1600" spc="-5" dirty="0">
                <a:latin typeface="Arial"/>
                <a:cs typeface="Arial"/>
              </a:rPr>
              <a:t>Variational Autoencoder	Boltzmann </a:t>
            </a:r>
            <a:r>
              <a:rPr sz="1600" dirty="0">
                <a:latin typeface="Arial"/>
                <a:cs typeface="Arial"/>
              </a:rPr>
              <a:t>Machine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449580">
              <a:spcBef>
                <a:spcPts val="5"/>
              </a:spcBef>
            </a:pPr>
            <a:r>
              <a:rPr sz="1000" spc="-5" dirty="0">
                <a:latin typeface="Arial"/>
                <a:cs typeface="Arial"/>
              </a:rPr>
              <a:t>Figure </a:t>
            </a:r>
            <a:r>
              <a:rPr sz="1000" dirty="0">
                <a:latin typeface="Arial"/>
                <a:cs typeface="Arial"/>
              </a:rPr>
              <a:t>copyright </a:t>
            </a:r>
            <a:r>
              <a:rPr sz="1000" spc="-5" dirty="0">
                <a:latin typeface="Arial"/>
                <a:cs typeface="Arial"/>
              </a:rPr>
              <a:t>and adapted from Ian Goodfellow, Tutorial on Generative Adversarial Networks,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2017.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466" y="175744"/>
            <a:ext cx="444627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Fully </a:t>
            </a:r>
            <a:r>
              <a:rPr dirty="0"/>
              <a:t>visible </a:t>
            </a:r>
            <a:r>
              <a:rPr spc="-5" dirty="0"/>
              <a:t>belief</a:t>
            </a:r>
            <a:r>
              <a:rPr spc="-100" dirty="0"/>
              <a:t> </a:t>
            </a:r>
            <a:r>
              <a:rPr spc="-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4" y="1208850"/>
            <a:ext cx="7338695" cy="100965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spcBef>
                <a:spcPts val="725"/>
              </a:spcBef>
            </a:pPr>
            <a:r>
              <a:rPr sz="1800" spc="-5" dirty="0">
                <a:latin typeface="Arial"/>
                <a:cs typeface="Arial"/>
              </a:rPr>
              <a:t>Explicit density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610"/>
              </a:spcBef>
            </a:pPr>
            <a:r>
              <a:rPr sz="1800" spc="-5" dirty="0">
                <a:latin typeface="Arial"/>
                <a:cs typeface="Arial"/>
              </a:rPr>
              <a:t>Use </a:t>
            </a:r>
            <a:r>
              <a:rPr sz="1800" dirty="0">
                <a:latin typeface="Arial"/>
                <a:cs typeface="Arial"/>
              </a:rPr>
              <a:t>chain rule </a:t>
            </a:r>
            <a:r>
              <a:rPr sz="1800" spc="-5" dirty="0">
                <a:latin typeface="Arial"/>
                <a:cs typeface="Arial"/>
              </a:rPr>
              <a:t>to decompose likelihood of an image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into product of 1-d  distributions: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9520" y="3016494"/>
            <a:ext cx="81999" cy="338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5930" y="3420478"/>
            <a:ext cx="10229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00025" marR="5080" indent="-1879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Likelihood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 image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3614" y="3458035"/>
            <a:ext cx="221488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Probability of i’th pixel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  </a:t>
            </a:r>
            <a:r>
              <a:rPr sz="1400" spc="-5" dirty="0">
                <a:latin typeface="Arial"/>
                <a:cs typeface="Arial"/>
              </a:rPr>
              <a:t>given all previous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pixels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88620" y="2250722"/>
            <a:ext cx="4010016" cy="942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8442" y="3016494"/>
            <a:ext cx="81999" cy="33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62335" y="2979567"/>
            <a:ext cx="1888489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Will need to define  ordering of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“previous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pixels”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44119" y="3892137"/>
            <a:ext cx="302514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Complex distribution over pixel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values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=&gt; Express using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neural  network!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4024" y="4294708"/>
            <a:ext cx="41611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Then </a:t>
            </a:r>
            <a:r>
              <a:rPr sz="1800" dirty="0">
                <a:latin typeface="Arial"/>
                <a:cs typeface="Arial"/>
              </a:rPr>
              <a:t>maximize </a:t>
            </a:r>
            <a:r>
              <a:rPr sz="1800" spc="-5" dirty="0">
                <a:latin typeface="Arial"/>
                <a:cs typeface="Arial"/>
              </a:rPr>
              <a:t>likelihood of training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964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692" y="236403"/>
            <a:ext cx="7589108" cy="474489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pc="-5" dirty="0" smtClean="0"/>
              <a:t>Tractable vs Intractable Density Function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054948" y="2451120"/>
            <a:ext cx="2581319" cy="52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6748" y="1313748"/>
            <a:ext cx="2928769" cy="646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324" y="1018770"/>
            <a:ext cx="802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PixelCNNs define tractable density function, optimize likelihood of training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5787604"/>
            <a:ext cx="288036" cy="743792"/>
          </a:xfrm>
          <a:prstGeom prst="rect">
            <a:avLst/>
          </a:prstGeom>
        </p:spPr>
        <p:txBody>
          <a:bodyPr vert="horz" wrap="square" lIns="0" tIns="152399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fld id="{81D60167-4931-47E6-BA6A-407CBD079E47}" type="slidenum">
              <a:rPr dirty="0"/>
              <a:pPr marL="12700">
                <a:lnSpc>
                  <a:spcPts val="2310"/>
                </a:lnSpc>
              </a:pPr>
              <a:t>19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39325" y="2123669"/>
            <a:ext cx="8011795" cy="1156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VAEs define intractable density function with latent</a:t>
            </a:r>
            <a:r>
              <a:rPr sz="1800" spc="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/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Cannot optimize directly, derive and optimize lower bound on likelihood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instead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11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0247" y="226801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</a:t>
            </a:r>
            <a:r>
              <a:rPr sz="2400" b="1" spc="-10" dirty="0"/>
              <a:t> </a:t>
            </a:r>
            <a:r>
              <a:rPr sz="2400" dirty="0"/>
              <a:t>vs</a:t>
            </a:r>
            <a:r>
              <a:rPr sz="2400" b="1" dirty="0"/>
              <a:t> </a:t>
            </a:r>
            <a:r>
              <a:rPr sz="2400" spc="-5" dirty="0"/>
              <a:t>Unsupervised</a:t>
            </a:r>
            <a:r>
              <a:rPr sz="2400" b="1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5796" y="4999191"/>
            <a:ext cx="1924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25400">
                <a:lnSpc>
                  <a:spcPts val="2310"/>
                </a:lnSpc>
              </a:pPr>
              <a:t>2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181100"/>
            <a:ext cx="4095750" cy="3421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Supervised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 </a:t>
            </a:r>
            <a:r>
              <a:rPr sz="2000" dirty="0">
                <a:latin typeface="Arial"/>
                <a:cs typeface="Arial"/>
              </a:rPr>
              <a:t>(x,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y)</a:t>
            </a:r>
          </a:p>
          <a:p>
            <a:pPr marL="12700"/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is data,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function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map x -&gt;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</a:t>
            </a: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631190"/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Classification,  </a:t>
            </a:r>
            <a:r>
              <a:rPr sz="2000" dirty="0">
                <a:latin typeface="Arial"/>
                <a:cs typeface="Arial"/>
              </a:rPr>
              <a:t>regression, </a:t>
            </a:r>
            <a:r>
              <a:rPr sz="2000" spc="-5" dirty="0">
                <a:latin typeface="Arial"/>
                <a:cs typeface="Arial"/>
              </a:rPr>
              <a:t>object detection,  </a:t>
            </a:r>
            <a:r>
              <a:rPr sz="2000" dirty="0">
                <a:latin typeface="Arial"/>
                <a:cs typeface="Arial"/>
              </a:rPr>
              <a:t>semantic segmentation,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image  </a:t>
            </a:r>
            <a:r>
              <a:rPr sz="2000" dirty="0">
                <a:latin typeface="Arial"/>
                <a:cs typeface="Arial"/>
              </a:rPr>
              <a:t>captioning,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8186" y="223445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Some </a:t>
            </a:r>
            <a:r>
              <a:rPr sz="2400" spc="-5" dirty="0"/>
              <a:t>background first: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1117" y="3274220"/>
            <a:ext cx="1656022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Features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5080" algn="r"/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1900" y="1173045"/>
            <a:ext cx="714565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Unsupervised approach for learning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lower-dimensional feature </a:t>
            </a:r>
            <a:r>
              <a:rPr sz="1600" dirty="0">
                <a:latin typeface="Arial"/>
                <a:cs typeface="Arial"/>
              </a:rPr>
              <a:t>representation  </a:t>
            </a:r>
            <a:r>
              <a:rPr sz="1600" spc="-5" dirty="0">
                <a:latin typeface="Arial"/>
                <a:cs typeface="Arial"/>
              </a:rPr>
              <a:t>from unlabeled training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9511" y="3238369"/>
            <a:ext cx="2184970" cy="1478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5" name="TextBox 14"/>
          <p:cNvSpPr txBox="1"/>
          <p:nvPr/>
        </p:nvSpPr>
        <p:spPr bwMode="auto">
          <a:xfrm>
            <a:off x="914400" y="4254183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725908" y="3804610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8186" y="167617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Some </a:t>
            </a:r>
            <a:r>
              <a:rPr sz="2400" spc="-5" dirty="0"/>
              <a:t>background first: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1900" y="1173046"/>
            <a:ext cx="7145655" cy="2360133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Unsupervised approach for learning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lower-dimensional feature </a:t>
            </a:r>
            <a:r>
              <a:rPr sz="1600" dirty="0">
                <a:latin typeface="Arial"/>
                <a:cs typeface="Arial"/>
              </a:rPr>
              <a:t>representation  </a:t>
            </a:r>
            <a:r>
              <a:rPr sz="1600" spc="-5" dirty="0">
                <a:latin typeface="Arial"/>
                <a:cs typeface="Arial"/>
              </a:rPr>
              <a:t>from unlabeled training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4396740" marR="810260">
              <a:lnSpc>
                <a:spcPct val="1016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Originally</a:t>
            </a:r>
            <a:r>
              <a:rPr sz="1600" spc="-5" dirty="0">
                <a:latin typeface="Arial"/>
                <a:cs typeface="Arial"/>
              </a:rPr>
              <a:t>: Linear </a:t>
            </a:r>
            <a:r>
              <a:rPr sz="1600" dirty="0">
                <a:latin typeface="Arial"/>
                <a:cs typeface="Arial"/>
              </a:rPr>
              <a:t>+  </a:t>
            </a:r>
            <a:r>
              <a:rPr sz="1600" spc="-5" dirty="0">
                <a:latin typeface="Arial"/>
                <a:cs typeface="Arial"/>
              </a:rPr>
              <a:t>nonlinearity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(sigmoid)</a:t>
            </a:r>
          </a:p>
          <a:p>
            <a:pPr marL="439674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Later</a:t>
            </a:r>
            <a:r>
              <a:rPr sz="1600" spc="-5" dirty="0">
                <a:latin typeface="Arial"/>
                <a:cs typeface="Arial"/>
              </a:rPr>
              <a:t>: Deep,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fully-connected</a:t>
            </a:r>
            <a:endParaRPr sz="1600" dirty="0">
              <a:latin typeface="Arial"/>
              <a:cs typeface="Arial"/>
            </a:endParaRPr>
          </a:p>
          <a:p>
            <a:pPr marL="439674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Later</a:t>
            </a:r>
            <a:r>
              <a:rPr sz="1600" spc="-5" dirty="0">
                <a:latin typeface="Arial"/>
                <a:cs typeface="Arial"/>
              </a:rPr>
              <a:t>: ReLU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CNN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6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26541" y="3044295"/>
            <a:ext cx="633095" cy="760095"/>
          </a:xfrm>
          <a:custGeom>
            <a:avLst/>
            <a:gdLst/>
            <a:ahLst/>
            <a:cxnLst/>
            <a:rect l="l" t="t" r="r" b="b"/>
            <a:pathLst>
              <a:path w="633095" h="760095">
                <a:moveTo>
                  <a:pt x="0" y="759948"/>
                </a:moveTo>
                <a:lnTo>
                  <a:pt x="63277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5589" y="2968319"/>
            <a:ext cx="98549" cy="105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39511" y="3238369"/>
            <a:ext cx="2184970" cy="14781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2" name="TextBox 21"/>
          <p:cNvSpPr txBox="1"/>
          <p:nvPr/>
        </p:nvSpPr>
        <p:spPr bwMode="auto">
          <a:xfrm>
            <a:off x="5102574" y="3848675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  <p:sp>
        <p:nvSpPr>
          <p:cNvPr id="23" name="object 9"/>
          <p:cNvSpPr txBox="1"/>
          <p:nvPr/>
        </p:nvSpPr>
        <p:spPr>
          <a:xfrm>
            <a:off x="981654" y="3175499"/>
            <a:ext cx="1656022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Features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5080" algn="r"/>
            <a:endParaRPr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741452" y="4218546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9549" y="301742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Some </a:t>
            </a:r>
            <a:r>
              <a:rPr sz="2400" spc="-5" dirty="0"/>
              <a:t>background first: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1900" y="1173045"/>
            <a:ext cx="714565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Unsupervised approach for learning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lower-dimensional feature </a:t>
            </a:r>
            <a:r>
              <a:rPr sz="1600" dirty="0">
                <a:latin typeface="Arial"/>
                <a:cs typeface="Arial"/>
              </a:rPr>
              <a:t>representation  </a:t>
            </a:r>
            <a:r>
              <a:rPr sz="1600" spc="-5" dirty="0">
                <a:latin typeface="Arial"/>
                <a:cs typeface="Arial"/>
              </a:rPr>
              <a:t>from unlabeled training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6093" y="1892646"/>
            <a:ext cx="259715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645795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latin typeface="Arial"/>
                <a:cs typeface="Arial"/>
              </a:rPr>
              <a:t>Originally</a:t>
            </a:r>
            <a:r>
              <a:rPr sz="1600" spc="-5" dirty="0">
                <a:latin typeface="Arial"/>
                <a:cs typeface="Arial"/>
              </a:rPr>
              <a:t>: Linear </a:t>
            </a:r>
            <a:r>
              <a:rPr sz="1600" dirty="0">
                <a:latin typeface="Arial"/>
                <a:cs typeface="Arial"/>
              </a:rPr>
              <a:t>+  </a:t>
            </a:r>
            <a:r>
              <a:rPr sz="1600" spc="-5" dirty="0">
                <a:latin typeface="Arial"/>
                <a:cs typeface="Arial"/>
              </a:rPr>
              <a:t>nonlinearity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(sigmoid)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Later</a:t>
            </a:r>
            <a:r>
              <a:rPr sz="1600" spc="-5" dirty="0">
                <a:latin typeface="Arial"/>
                <a:cs typeface="Arial"/>
              </a:rPr>
              <a:t>: Deep,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fully-connected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Later</a:t>
            </a:r>
            <a:r>
              <a:rPr sz="1600" spc="-5" dirty="0">
                <a:latin typeface="Arial"/>
                <a:cs typeface="Arial"/>
              </a:rPr>
              <a:t>: ReLU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CNN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6541" y="3044295"/>
            <a:ext cx="633095" cy="760095"/>
          </a:xfrm>
          <a:custGeom>
            <a:avLst/>
            <a:gdLst/>
            <a:ahLst/>
            <a:cxnLst/>
            <a:rect l="l" t="t" r="r" b="b"/>
            <a:pathLst>
              <a:path w="633095" h="760095">
                <a:moveTo>
                  <a:pt x="0" y="759948"/>
                </a:moveTo>
                <a:lnTo>
                  <a:pt x="63277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25589" y="2968319"/>
            <a:ext cx="98549" cy="105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1974" y="1885083"/>
            <a:ext cx="234061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usually </a:t>
            </a:r>
            <a:r>
              <a:rPr sz="1600" dirty="0">
                <a:latin typeface="Arial"/>
                <a:cs typeface="Arial"/>
              </a:rPr>
              <a:t>smaller </a:t>
            </a:r>
            <a:r>
              <a:rPr sz="1600" spc="-5" dirty="0">
                <a:latin typeface="Arial"/>
                <a:cs typeface="Arial"/>
              </a:rPr>
              <a:t>than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(dimensionality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reduction)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70855" y="2527812"/>
            <a:ext cx="1532890" cy="715010"/>
          </a:xfrm>
          <a:custGeom>
            <a:avLst/>
            <a:gdLst/>
            <a:ahLst/>
            <a:cxnLst/>
            <a:rect l="l" t="t" r="r" b="b"/>
            <a:pathLst>
              <a:path w="1532889" h="715010">
                <a:moveTo>
                  <a:pt x="1532611" y="714881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2983" y="2481744"/>
            <a:ext cx="110699" cy="841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7724" y="2564706"/>
            <a:ext cx="179197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Q: Why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dimensionality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reduction?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39511" y="3238369"/>
            <a:ext cx="2184970" cy="1478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8" name="object 9"/>
          <p:cNvSpPr txBox="1"/>
          <p:nvPr/>
        </p:nvSpPr>
        <p:spPr>
          <a:xfrm>
            <a:off x="1054974" y="3274220"/>
            <a:ext cx="1656022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Features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5080" algn="r"/>
            <a:endParaRPr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741452" y="4218546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5102574" y="3848675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6200" y="260124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Some </a:t>
            </a:r>
            <a:r>
              <a:rPr sz="2400" spc="-5" dirty="0"/>
              <a:t>background first: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05793" y="3795382"/>
            <a:ext cx="87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Encoder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12976" y="4239331"/>
            <a:ext cx="10401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Input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4922" y="3275213"/>
            <a:ext cx="92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Features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1900" y="1173045"/>
            <a:ext cx="714565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Unsupervised approach for learning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lower-dimensional feature </a:t>
            </a:r>
            <a:r>
              <a:rPr sz="1600" dirty="0">
                <a:latin typeface="Arial"/>
                <a:cs typeface="Arial"/>
              </a:rPr>
              <a:t>representation  </a:t>
            </a:r>
            <a:r>
              <a:rPr sz="1600" spc="-5" dirty="0">
                <a:latin typeface="Arial"/>
                <a:cs typeface="Arial"/>
              </a:rPr>
              <a:t>from unlabeled training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36093" y="1892646"/>
            <a:ext cx="259715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645795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latin typeface="Arial"/>
                <a:cs typeface="Arial"/>
              </a:rPr>
              <a:t>Originally</a:t>
            </a:r>
            <a:r>
              <a:rPr sz="1600" spc="-5" dirty="0">
                <a:latin typeface="Arial"/>
                <a:cs typeface="Arial"/>
              </a:rPr>
              <a:t>: Linear </a:t>
            </a:r>
            <a:r>
              <a:rPr sz="1600" dirty="0">
                <a:latin typeface="Arial"/>
                <a:cs typeface="Arial"/>
              </a:rPr>
              <a:t>+  </a:t>
            </a:r>
            <a:r>
              <a:rPr sz="1600" spc="-5" dirty="0">
                <a:latin typeface="Arial"/>
                <a:cs typeface="Arial"/>
              </a:rPr>
              <a:t>nonlinearity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(sigmoid)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Later</a:t>
            </a:r>
            <a:r>
              <a:rPr sz="1600" spc="-5" dirty="0">
                <a:latin typeface="Arial"/>
                <a:cs typeface="Arial"/>
              </a:rPr>
              <a:t>: Deep,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fully-connected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Later</a:t>
            </a:r>
            <a:r>
              <a:rPr sz="1600" spc="-5" dirty="0">
                <a:latin typeface="Arial"/>
                <a:cs typeface="Arial"/>
              </a:rPr>
              <a:t>: ReLU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CNN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26541" y="3044295"/>
            <a:ext cx="633095" cy="760095"/>
          </a:xfrm>
          <a:custGeom>
            <a:avLst/>
            <a:gdLst/>
            <a:ahLst/>
            <a:cxnLst/>
            <a:rect l="l" t="t" r="r" b="b"/>
            <a:pathLst>
              <a:path w="633095" h="760095">
                <a:moveTo>
                  <a:pt x="0" y="759948"/>
                </a:moveTo>
                <a:lnTo>
                  <a:pt x="63277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25589" y="2968319"/>
            <a:ext cx="98549" cy="105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1974" y="1885083"/>
            <a:ext cx="234061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usually </a:t>
            </a:r>
            <a:r>
              <a:rPr sz="1600" dirty="0">
                <a:latin typeface="Arial"/>
                <a:cs typeface="Arial"/>
              </a:rPr>
              <a:t>smaller </a:t>
            </a:r>
            <a:r>
              <a:rPr sz="1600" spc="-5" dirty="0">
                <a:latin typeface="Arial"/>
                <a:cs typeface="Arial"/>
              </a:rPr>
              <a:t>than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(dimensionality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reduction)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70855" y="2527812"/>
            <a:ext cx="1532890" cy="715010"/>
          </a:xfrm>
          <a:custGeom>
            <a:avLst/>
            <a:gdLst/>
            <a:ahLst/>
            <a:cxnLst/>
            <a:rect l="l" t="t" r="r" b="b"/>
            <a:pathLst>
              <a:path w="1532889" h="715010">
                <a:moveTo>
                  <a:pt x="1532611" y="714881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82983" y="2481744"/>
            <a:ext cx="110699" cy="841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7724" y="2564706"/>
            <a:ext cx="179197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Q: Why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dimensionality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reduction?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724" y="3193355"/>
            <a:ext cx="1663700" cy="8951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A: Want features to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capture meaningful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factors of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variation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  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39511" y="3238369"/>
            <a:ext cx="2184970" cy="1478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8186" y="223736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Some </a:t>
            </a:r>
            <a:r>
              <a:rPr sz="2400" spc="-5" dirty="0"/>
              <a:t>background first: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1899" y="1173045"/>
            <a:ext cx="36906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to learn this feature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representation?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9511" y="3238369"/>
            <a:ext cx="2184970" cy="1478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1" name="TextBox 20"/>
          <p:cNvSpPr txBox="1"/>
          <p:nvPr/>
        </p:nvSpPr>
        <p:spPr bwMode="auto">
          <a:xfrm>
            <a:off x="927146" y="4332331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153559" y="3320569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Features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4877899" y="3755667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8186" y="262206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Some </a:t>
            </a:r>
            <a:r>
              <a:rPr sz="2400" spc="-5" dirty="0"/>
              <a:t>background first: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1898" y="1173046"/>
            <a:ext cx="5896501" cy="230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to learn this feature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representation?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Train </a:t>
            </a:r>
            <a:r>
              <a:rPr sz="1600" dirty="0">
                <a:latin typeface="Arial"/>
                <a:cs typeface="Arial"/>
              </a:rPr>
              <a:t>such </a:t>
            </a:r>
            <a:r>
              <a:rPr sz="1600" spc="-5" dirty="0">
                <a:latin typeface="Arial"/>
                <a:cs typeface="Arial"/>
              </a:rPr>
              <a:t>that features </a:t>
            </a:r>
            <a:r>
              <a:rPr sz="1600" dirty="0">
                <a:latin typeface="Arial"/>
                <a:cs typeface="Arial"/>
              </a:rPr>
              <a:t>can </a:t>
            </a:r>
            <a:r>
              <a:rPr sz="1600" spc="-5" dirty="0">
                <a:latin typeface="Arial"/>
                <a:cs typeface="Arial"/>
              </a:rPr>
              <a:t>be used to </a:t>
            </a:r>
            <a:r>
              <a:rPr sz="1600" dirty="0">
                <a:latin typeface="Arial"/>
                <a:cs typeface="Arial"/>
              </a:rPr>
              <a:t>reconstruct </a:t>
            </a:r>
            <a:r>
              <a:rPr sz="1600" spc="-5" dirty="0">
                <a:latin typeface="Arial"/>
                <a:cs typeface="Arial"/>
              </a:rPr>
              <a:t>original data  </a:t>
            </a:r>
            <a:r>
              <a:rPr sz="1600" dirty="0">
                <a:latin typeface="Arial"/>
                <a:cs typeface="Arial"/>
              </a:rPr>
              <a:t>“Autoencoding” - </a:t>
            </a:r>
            <a:r>
              <a:rPr sz="1600" spc="-5" dirty="0">
                <a:latin typeface="Arial"/>
                <a:cs typeface="Arial"/>
              </a:rPr>
              <a:t>encoding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itself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R="927100" algn="r">
              <a:spcBef>
                <a:spcPts val="245"/>
              </a:spcBef>
            </a:pP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1995170" algn="ctr">
              <a:spcBef>
                <a:spcPts val="1335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39511" y="3238369"/>
            <a:ext cx="2184970" cy="1478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27742" y="278207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86743" y="2686096"/>
            <a:ext cx="81999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44842" y="2375245"/>
            <a:ext cx="165774" cy="2355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5" name="TextBox 24"/>
          <p:cNvSpPr txBox="1"/>
          <p:nvPr/>
        </p:nvSpPr>
        <p:spPr bwMode="auto">
          <a:xfrm>
            <a:off x="1648537" y="3274178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Features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927146" y="4296603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4744899" y="2911416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Decoder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4723236" y="3779410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  <p:sp>
        <p:nvSpPr>
          <p:cNvPr id="29" name="TextBox 28"/>
          <p:cNvSpPr txBox="1"/>
          <p:nvPr/>
        </p:nvSpPr>
        <p:spPr bwMode="auto">
          <a:xfrm>
            <a:off x="1062972" y="2351183"/>
            <a:ext cx="152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Reconstructured data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6739511" y="3238369"/>
            <a:ext cx="2184970" cy="1478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40334" y="2116045"/>
            <a:ext cx="259715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nonlinearity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(sigmoid)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Later</a:t>
            </a:r>
            <a:r>
              <a:rPr sz="1600" spc="-5" dirty="0">
                <a:latin typeface="Arial"/>
                <a:cs typeface="Arial"/>
              </a:rPr>
              <a:t>: Deep,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fully-connected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Later</a:t>
            </a:r>
            <a:r>
              <a:rPr sz="1600" spc="-5" dirty="0">
                <a:latin typeface="Arial"/>
                <a:cs typeface="Arial"/>
              </a:rPr>
              <a:t>: ReLU CNN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(upconv)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3415" y="2445863"/>
            <a:ext cx="466725" cy="417830"/>
          </a:xfrm>
          <a:custGeom>
            <a:avLst/>
            <a:gdLst/>
            <a:ahLst/>
            <a:cxnLst/>
            <a:rect l="l" t="t" r="r" b="b"/>
            <a:pathLst>
              <a:path w="466725" h="417830">
                <a:moveTo>
                  <a:pt x="0" y="417556"/>
                </a:moveTo>
                <a:lnTo>
                  <a:pt x="466524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29439" y="2378680"/>
            <a:ext cx="104449" cy="100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46" name="object 2"/>
          <p:cNvSpPr txBox="1">
            <a:spLocks/>
          </p:cNvSpPr>
          <p:nvPr/>
        </p:nvSpPr>
        <p:spPr>
          <a:xfrm>
            <a:off x="128186" y="262206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smtClean="0"/>
              <a:t>Some </a:t>
            </a:r>
            <a:r>
              <a:rPr lang="de-DE" sz="2400" kern="0" spc="-5" smtClean="0"/>
              <a:t>background first:</a:t>
            </a:r>
            <a:r>
              <a:rPr lang="de-DE" sz="2400" kern="0" spc="-85" smtClean="0"/>
              <a:t> </a:t>
            </a:r>
            <a:r>
              <a:rPr lang="de-DE" sz="2400" kern="0" spc="-5" smtClean="0"/>
              <a:t>Autoencoders</a:t>
            </a:r>
            <a:endParaRPr lang="de-DE" sz="2400" kern="0" spc="-5" dirty="0"/>
          </a:p>
        </p:txBody>
      </p:sp>
      <p:sp>
        <p:nvSpPr>
          <p:cNvPr id="47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9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0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1"/>
          <p:cNvSpPr txBox="1"/>
          <p:nvPr/>
        </p:nvSpPr>
        <p:spPr>
          <a:xfrm>
            <a:off x="351898" y="1173046"/>
            <a:ext cx="5896501" cy="230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to learn this feature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representation?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Train </a:t>
            </a:r>
            <a:r>
              <a:rPr sz="1600" dirty="0">
                <a:latin typeface="Arial"/>
                <a:cs typeface="Arial"/>
              </a:rPr>
              <a:t>such </a:t>
            </a:r>
            <a:r>
              <a:rPr sz="1600" spc="-5" dirty="0">
                <a:latin typeface="Arial"/>
                <a:cs typeface="Arial"/>
              </a:rPr>
              <a:t>that features </a:t>
            </a:r>
            <a:r>
              <a:rPr sz="1600" dirty="0">
                <a:latin typeface="Arial"/>
                <a:cs typeface="Arial"/>
              </a:rPr>
              <a:t>can </a:t>
            </a:r>
            <a:r>
              <a:rPr sz="1600" spc="-5" dirty="0">
                <a:latin typeface="Arial"/>
                <a:cs typeface="Arial"/>
              </a:rPr>
              <a:t>be used to </a:t>
            </a:r>
            <a:r>
              <a:rPr sz="1600" dirty="0">
                <a:latin typeface="Arial"/>
                <a:cs typeface="Arial"/>
              </a:rPr>
              <a:t>reconstruct </a:t>
            </a:r>
            <a:r>
              <a:rPr sz="1600" spc="-5" dirty="0">
                <a:latin typeface="Arial"/>
                <a:cs typeface="Arial"/>
              </a:rPr>
              <a:t>original data  </a:t>
            </a:r>
            <a:r>
              <a:rPr sz="1600" dirty="0">
                <a:latin typeface="Arial"/>
                <a:cs typeface="Arial"/>
              </a:rPr>
              <a:t>“Autoencoding” - </a:t>
            </a:r>
            <a:r>
              <a:rPr sz="1600" spc="-5" dirty="0">
                <a:latin typeface="Arial"/>
                <a:cs typeface="Arial"/>
              </a:rPr>
              <a:t>encoding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itself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R="927100" algn="r">
              <a:spcBef>
                <a:spcPts val="245"/>
              </a:spcBef>
            </a:pP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1995170" algn="ctr">
              <a:spcBef>
                <a:spcPts val="1335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56" name="object 13"/>
          <p:cNvSpPr/>
          <p:nvPr/>
        </p:nvSpPr>
        <p:spPr>
          <a:xfrm>
            <a:off x="3927742" y="278207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/>
          <p:cNvSpPr/>
          <p:nvPr/>
        </p:nvSpPr>
        <p:spPr>
          <a:xfrm>
            <a:off x="3886743" y="2686096"/>
            <a:ext cx="81999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5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6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7"/>
          <p:cNvSpPr/>
          <p:nvPr/>
        </p:nvSpPr>
        <p:spPr>
          <a:xfrm>
            <a:off x="3844842" y="2375245"/>
            <a:ext cx="165774" cy="2355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 bwMode="auto">
          <a:xfrm>
            <a:off x="1648537" y="3274178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Features</a:t>
            </a:r>
          </a:p>
        </p:txBody>
      </p:sp>
      <p:sp>
        <p:nvSpPr>
          <p:cNvPr id="63" name="TextBox 62"/>
          <p:cNvSpPr txBox="1"/>
          <p:nvPr/>
        </p:nvSpPr>
        <p:spPr bwMode="auto">
          <a:xfrm>
            <a:off x="927146" y="4296603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4744899" y="2911416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Decoder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4723236" y="3779410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  <p:sp>
        <p:nvSpPr>
          <p:cNvPr id="66" name="TextBox 65"/>
          <p:cNvSpPr txBox="1"/>
          <p:nvPr/>
        </p:nvSpPr>
        <p:spPr bwMode="auto">
          <a:xfrm>
            <a:off x="1062972" y="2351183"/>
            <a:ext cx="152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Reconstructured data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6705600" y="3614296"/>
            <a:ext cx="2184970" cy="1478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18701" y="1150012"/>
            <a:ext cx="2141645" cy="1410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54203" y="783397"/>
            <a:ext cx="17868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Reconstructed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93466" y="3431243"/>
            <a:ext cx="9277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Input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65649" y="3279521"/>
            <a:ext cx="81999" cy="199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89143" y="2788184"/>
            <a:ext cx="200088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Encoder</a:t>
            </a:r>
            <a:r>
              <a:rPr sz="1400" spc="-5" dirty="0">
                <a:latin typeface="Arial"/>
                <a:cs typeface="Arial"/>
              </a:rPr>
              <a:t>: 4-layer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Decoder</a:t>
            </a:r>
            <a:r>
              <a:rPr sz="1400" spc="-5" dirty="0">
                <a:latin typeface="Arial"/>
                <a:cs typeface="Arial"/>
              </a:rPr>
              <a:t>: 4-layer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57074" y="2585148"/>
            <a:ext cx="81999" cy="199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4" name="object 2"/>
          <p:cNvSpPr txBox="1">
            <a:spLocks/>
          </p:cNvSpPr>
          <p:nvPr/>
        </p:nvSpPr>
        <p:spPr>
          <a:xfrm>
            <a:off x="128186" y="262206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smtClean="0"/>
              <a:t>Some </a:t>
            </a:r>
            <a:r>
              <a:rPr lang="de-DE" sz="2400" kern="0" spc="-5" smtClean="0"/>
              <a:t>background first:</a:t>
            </a:r>
            <a:r>
              <a:rPr lang="de-DE" sz="2400" kern="0" spc="-85" smtClean="0"/>
              <a:t> </a:t>
            </a:r>
            <a:r>
              <a:rPr lang="de-DE" sz="2400" kern="0" spc="-5" smtClean="0"/>
              <a:t>Autoencoders</a:t>
            </a:r>
            <a:endParaRPr lang="de-DE" sz="2400" kern="0" spc="-5" dirty="0"/>
          </a:p>
        </p:txBody>
      </p:sp>
      <p:sp>
        <p:nvSpPr>
          <p:cNvPr id="35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9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0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1"/>
          <p:cNvSpPr txBox="1"/>
          <p:nvPr/>
        </p:nvSpPr>
        <p:spPr>
          <a:xfrm>
            <a:off x="351898" y="1173046"/>
            <a:ext cx="5896501" cy="230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to learn this feature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representation?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Train </a:t>
            </a:r>
            <a:r>
              <a:rPr sz="1600" dirty="0">
                <a:latin typeface="Arial"/>
                <a:cs typeface="Arial"/>
              </a:rPr>
              <a:t>such </a:t>
            </a:r>
            <a:r>
              <a:rPr sz="1600" spc="-5" dirty="0">
                <a:latin typeface="Arial"/>
                <a:cs typeface="Arial"/>
              </a:rPr>
              <a:t>that features </a:t>
            </a:r>
            <a:r>
              <a:rPr sz="1600" dirty="0">
                <a:latin typeface="Arial"/>
                <a:cs typeface="Arial"/>
              </a:rPr>
              <a:t>can </a:t>
            </a:r>
            <a:r>
              <a:rPr sz="1600" spc="-5" dirty="0">
                <a:latin typeface="Arial"/>
                <a:cs typeface="Arial"/>
              </a:rPr>
              <a:t>be used to </a:t>
            </a:r>
            <a:r>
              <a:rPr sz="1600" dirty="0">
                <a:latin typeface="Arial"/>
                <a:cs typeface="Arial"/>
              </a:rPr>
              <a:t>reconstruct </a:t>
            </a:r>
            <a:r>
              <a:rPr sz="1600" spc="-5" dirty="0">
                <a:latin typeface="Arial"/>
                <a:cs typeface="Arial"/>
              </a:rPr>
              <a:t>original data  </a:t>
            </a:r>
            <a:r>
              <a:rPr sz="1600" dirty="0">
                <a:latin typeface="Arial"/>
                <a:cs typeface="Arial"/>
              </a:rPr>
              <a:t>“Autoencoding” - </a:t>
            </a:r>
            <a:r>
              <a:rPr sz="1600" spc="-5" dirty="0">
                <a:latin typeface="Arial"/>
                <a:cs typeface="Arial"/>
              </a:rPr>
              <a:t>encoding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itself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R="927100" algn="r">
              <a:spcBef>
                <a:spcPts val="245"/>
              </a:spcBef>
            </a:pP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1995170" algn="ctr">
              <a:spcBef>
                <a:spcPts val="1335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44" name="object 13"/>
          <p:cNvSpPr/>
          <p:nvPr/>
        </p:nvSpPr>
        <p:spPr>
          <a:xfrm>
            <a:off x="3927742" y="278207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/>
          <p:cNvSpPr/>
          <p:nvPr/>
        </p:nvSpPr>
        <p:spPr>
          <a:xfrm>
            <a:off x="3886743" y="2686096"/>
            <a:ext cx="81999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6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/>
          <p:cNvSpPr/>
          <p:nvPr/>
        </p:nvSpPr>
        <p:spPr>
          <a:xfrm>
            <a:off x="3844842" y="2375245"/>
            <a:ext cx="165774" cy="2355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1648537" y="3274178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Features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927146" y="4296603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  <p:sp>
        <p:nvSpPr>
          <p:cNvPr id="52" name="TextBox 51"/>
          <p:cNvSpPr txBox="1"/>
          <p:nvPr/>
        </p:nvSpPr>
        <p:spPr bwMode="auto">
          <a:xfrm>
            <a:off x="4744899" y="2911416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Decoder</a:t>
            </a:r>
          </a:p>
        </p:txBody>
      </p:sp>
      <p:sp>
        <p:nvSpPr>
          <p:cNvPr id="53" name="TextBox 52"/>
          <p:cNvSpPr txBox="1"/>
          <p:nvPr/>
        </p:nvSpPr>
        <p:spPr bwMode="auto">
          <a:xfrm>
            <a:off x="4723236" y="3779410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  <p:sp>
        <p:nvSpPr>
          <p:cNvPr id="54" name="TextBox 53"/>
          <p:cNvSpPr txBox="1"/>
          <p:nvPr/>
        </p:nvSpPr>
        <p:spPr bwMode="auto">
          <a:xfrm>
            <a:off x="1062972" y="2351183"/>
            <a:ext cx="152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Reconstructured data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6975789" y="874489"/>
            <a:ext cx="17868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Reconstructed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9678" y="3399559"/>
            <a:ext cx="9277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Input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65355" y="2756500"/>
            <a:ext cx="200088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Encoder</a:t>
            </a:r>
            <a:r>
              <a:rPr sz="1400" spc="-5" dirty="0">
                <a:latin typeface="Arial"/>
                <a:cs typeface="Arial"/>
              </a:rPr>
              <a:t>: 4-layer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Decoder</a:t>
            </a:r>
            <a:r>
              <a:rPr sz="1400" spc="-5" dirty="0">
                <a:latin typeface="Arial"/>
                <a:cs typeface="Arial"/>
              </a:rPr>
              <a:t>: 4-layer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0312" y="882342"/>
            <a:ext cx="1750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L2 Loss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function</a:t>
            </a:r>
            <a:r>
              <a:rPr spc="-5" dirty="0"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81800" y="3765953"/>
            <a:ext cx="2184970" cy="1478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94913" y="1118328"/>
            <a:ext cx="2141645" cy="1410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41861" y="3247837"/>
            <a:ext cx="81999" cy="199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3286" y="2553464"/>
            <a:ext cx="81999" cy="199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21325" y="1293012"/>
            <a:ext cx="847148" cy="269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47949" y="1116570"/>
            <a:ext cx="21539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Train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such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7949" y="1364220"/>
            <a:ext cx="219329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be used to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reconstruct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original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8" name="object 2"/>
          <p:cNvSpPr txBox="1">
            <a:spLocks/>
          </p:cNvSpPr>
          <p:nvPr/>
        </p:nvSpPr>
        <p:spPr>
          <a:xfrm>
            <a:off x="128186" y="262206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smtClean="0"/>
              <a:t>Some </a:t>
            </a:r>
            <a:r>
              <a:rPr lang="de-DE" sz="2400" kern="0" spc="-5" smtClean="0"/>
              <a:t>background first:</a:t>
            </a:r>
            <a:r>
              <a:rPr lang="de-DE" sz="2400" kern="0" spc="-85" smtClean="0"/>
              <a:t> </a:t>
            </a:r>
            <a:r>
              <a:rPr lang="de-DE" sz="2400" kern="0" spc="-5" smtClean="0"/>
              <a:t>Autoencoders</a:t>
            </a:r>
            <a:endParaRPr lang="de-DE" sz="2400" kern="0" spc="-5" dirty="0"/>
          </a:p>
        </p:txBody>
      </p:sp>
      <p:sp>
        <p:nvSpPr>
          <p:cNvPr id="39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9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0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1"/>
          <p:cNvSpPr txBox="1"/>
          <p:nvPr/>
        </p:nvSpPr>
        <p:spPr>
          <a:xfrm>
            <a:off x="224286" y="-82757"/>
            <a:ext cx="5896501" cy="15440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R="927100" algn="r">
              <a:spcBef>
                <a:spcPts val="245"/>
              </a:spcBef>
            </a:pP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1995170" algn="ctr">
              <a:spcBef>
                <a:spcPts val="1335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48" name="object 13"/>
          <p:cNvSpPr/>
          <p:nvPr/>
        </p:nvSpPr>
        <p:spPr>
          <a:xfrm>
            <a:off x="3927742" y="278207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/>
          <p:cNvSpPr/>
          <p:nvPr/>
        </p:nvSpPr>
        <p:spPr>
          <a:xfrm>
            <a:off x="3886743" y="2686096"/>
            <a:ext cx="81999" cy="10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5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6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7"/>
          <p:cNvSpPr/>
          <p:nvPr/>
        </p:nvSpPr>
        <p:spPr>
          <a:xfrm>
            <a:off x="3844842" y="2375245"/>
            <a:ext cx="165774" cy="235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TextBox 52"/>
          <p:cNvSpPr txBox="1"/>
          <p:nvPr/>
        </p:nvSpPr>
        <p:spPr bwMode="auto">
          <a:xfrm>
            <a:off x="1648537" y="3274178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Features</a:t>
            </a:r>
          </a:p>
        </p:txBody>
      </p:sp>
      <p:sp>
        <p:nvSpPr>
          <p:cNvPr id="54" name="TextBox 53"/>
          <p:cNvSpPr txBox="1"/>
          <p:nvPr/>
        </p:nvSpPr>
        <p:spPr bwMode="auto">
          <a:xfrm>
            <a:off x="927146" y="4296603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  <p:sp>
        <p:nvSpPr>
          <p:cNvPr id="55" name="TextBox 54"/>
          <p:cNvSpPr txBox="1"/>
          <p:nvPr/>
        </p:nvSpPr>
        <p:spPr bwMode="auto">
          <a:xfrm>
            <a:off x="4744899" y="2911416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Decoder</a:t>
            </a:r>
          </a:p>
        </p:txBody>
      </p:sp>
      <p:sp>
        <p:nvSpPr>
          <p:cNvPr id="56" name="TextBox 55"/>
          <p:cNvSpPr txBox="1"/>
          <p:nvPr/>
        </p:nvSpPr>
        <p:spPr bwMode="auto">
          <a:xfrm>
            <a:off x="4723236" y="3779410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  <p:sp>
        <p:nvSpPr>
          <p:cNvPr id="57" name="TextBox 56"/>
          <p:cNvSpPr txBox="1"/>
          <p:nvPr/>
        </p:nvSpPr>
        <p:spPr bwMode="auto">
          <a:xfrm>
            <a:off x="1062972" y="2351183"/>
            <a:ext cx="152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Reconstructured data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6764960" y="3564009"/>
            <a:ext cx="184150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After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training,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throw away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decoder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82966" y="3396658"/>
            <a:ext cx="839469" cy="220345"/>
          </a:xfrm>
          <a:custGeom>
            <a:avLst/>
            <a:gdLst/>
            <a:ahLst/>
            <a:cxnLst/>
            <a:rect l="l" t="t" r="r" b="b"/>
            <a:pathLst>
              <a:path w="839470" h="220344">
                <a:moveTo>
                  <a:pt x="839223" y="219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 flipH="1">
            <a:off x="5606577" y="3311533"/>
            <a:ext cx="152777" cy="144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1" name="object 2"/>
          <p:cNvSpPr txBox="1">
            <a:spLocks/>
          </p:cNvSpPr>
          <p:nvPr/>
        </p:nvSpPr>
        <p:spPr>
          <a:xfrm>
            <a:off x="128186" y="262206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smtClean="0"/>
              <a:t>Some </a:t>
            </a:r>
            <a:r>
              <a:rPr lang="de-DE" sz="2400" kern="0" spc="-5" smtClean="0"/>
              <a:t>background first:</a:t>
            </a:r>
            <a:r>
              <a:rPr lang="de-DE" sz="2400" kern="0" spc="-85" smtClean="0"/>
              <a:t> </a:t>
            </a:r>
            <a:r>
              <a:rPr lang="de-DE" sz="2400" kern="0" spc="-5" smtClean="0"/>
              <a:t>Autoencoders</a:t>
            </a:r>
            <a:endParaRPr lang="de-DE" sz="2400" kern="0" spc="-5" dirty="0"/>
          </a:p>
        </p:txBody>
      </p:sp>
      <p:sp>
        <p:nvSpPr>
          <p:cNvPr id="32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9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1"/>
          <p:cNvSpPr txBox="1"/>
          <p:nvPr/>
        </p:nvSpPr>
        <p:spPr>
          <a:xfrm>
            <a:off x="351898" y="1173046"/>
            <a:ext cx="5896501" cy="15440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R="927100" algn="r">
              <a:spcBef>
                <a:spcPts val="245"/>
              </a:spcBef>
            </a:pP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R="1995170" algn="ctr">
              <a:spcBef>
                <a:spcPts val="1335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41" name="object 13"/>
          <p:cNvSpPr/>
          <p:nvPr/>
        </p:nvSpPr>
        <p:spPr>
          <a:xfrm>
            <a:off x="3927742" y="278207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/>
          <p:nvPr/>
        </p:nvSpPr>
        <p:spPr>
          <a:xfrm>
            <a:off x="3886743" y="2686096"/>
            <a:ext cx="81999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5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6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7"/>
          <p:cNvSpPr/>
          <p:nvPr/>
        </p:nvSpPr>
        <p:spPr>
          <a:xfrm>
            <a:off x="3844842" y="2375245"/>
            <a:ext cx="165774" cy="2355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TextBox 45"/>
          <p:cNvSpPr txBox="1"/>
          <p:nvPr/>
        </p:nvSpPr>
        <p:spPr bwMode="auto">
          <a:xfrm>
            <a:off x="1648537" y="3274178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Features</a:t>
            </a:r>
          </a:p>
        </p:txBody>
      </p:sp>
      <p:sp>
        <p:nvSpPr>
          <p:cNvPr id="47" name="TextBox 46"/>
          <p:cNvSpPr txBox="1"/>
          <p:nvPr/>
        </p:nvSpPr>
        <p:spPr bwMode="auto">
          <a:xfrm>
            <a:off x="927146" y="4296603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4744899" y="2911416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Decoder</a:t>
            </a:r>
          </a:p>
        </p:txBody>
      </p:sp>
      <p:sp>
        <p:nvSpPr>
          <p:cNvPr id="49" name="TextBox 48"/>
          <p:cNvSpPr txBox="1"/>
          <p:nvPr/>
        </p:nvSpPr>
        <p:spPr bwMode="auto">
          <a:xfrm>
            <a:off x="4723236" y="3779410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1062972" y="2351183"/>
            <a:ext cx="152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Reconstructured 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6200" y="165914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299" y="1246687"/>
            <a:ext cx="25311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Supervised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 </a:t>
            </a:r>
            <a:r>
              <a:rPr sz="2000" dirty="0">
                <a:latin typeface="Arial"/>
                <a:cs typeface="Arial"/>
              </a:rPr>
              <a:t>(x,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y)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is data,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299" y="2770683"/>
            <a:ext cx="40957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function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map x -&gt;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299" y="3380282"/>
            <a:ext cx="34696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Classification,  </a:t>
            </a:r>
            <a:r>
              <a:rPr sz="2000" dirty="0">
                <a:latin typeface="Arial"/>
                <a:cs typeface="Arial"/>
              </a:rPr>
              <a:t>regression, </a:t>
            </a:r>
            <a:r>
              <a:rPr sz="2000" spc="-5" dirty="0">
                <a:latin typeface="Arial"/>
                <a:cs typeface="Arial"/>
              </a:rPr>
              <a:t>object detection,  </a:t>
            </a:r>
            <a:r>
              <a:rPr sz="2000" dirty="0">
                <a:latin typeface="Arial"/>
                <a:cs typeface="Arial"/>
              </a:rPr>
              <a:t>semantic segmentation,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image  </a:t>
            </a:r>
            <a:r>
              <a:rPr sz="2000" dirty="0">
                <a:latin typeface="Arial"/>
                <a:cs typeface="Arial"/>
              </a:rPr>
              <a:t>captioning,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96565" y="1826097"/>
            <a:ext cx="1835496" cy="15888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13260" y="2620507"/>
            <a:ext cx="438784" cy="0"/>
          </a:xfrm>
          <a:custGeom>
            <a:avLst/>
            <a:gdLst/>
            <a:ahLst/>
            <a:cxnLst/>
            <a:rect l="l" t="t" r="r" b="b"/>
            <a:pathLst>
              <a:path w="438784">
                <a:moveTo>
                  <a:pt x="0" y="0"/>
                </a:moveTo>
                <a:lnTo>
                  <a:pt x="4384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37423" y="2559023"/>
            <a:ext cx="158249" cy="122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89181" y="2438430"/>
            <a:ext cx="69281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Cat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5796" y="4999191"/>
            <a:ext cx="1924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25400">
                <a:lnSpc>
                  <a:spcPts val="2310"/>
                </a:lnSpc>
              </a:pPr>
              <a:t>3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36584" y="3733827"/>
            <a:ext cx="19120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Classification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11712" y="4707939"/>
            <a:ext cx="11391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137" y="93584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Some </a:t>
            </a:r>
            <a:r>
              <a:rPr sz="2400" spc="-5" dirty="0"/>
              <a:t>background first: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3218394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8394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6242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26242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2541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1542" y="3650143"/>
            <a:ext cx="81999" cy="10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10593" y="3795382"/>
            <a:ext cx="108431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Encoder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7775" y="4239331"/>
            <a:ext cx="10401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Input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3292" y="4360485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3292" y="3377519"/>
            <a:ext cx="178499" cy="178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32541" y="278207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1542" y="2686096"/>
            <a:ext cx="81999" cy="105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28667" y="2356496"/>
            <a:ext cx="408305" cy="311785"/>
          </a:xfrm>
          <a:custGeom>
            <a:avLst/>
            <a:gdLst/>
            <a:ahLst/>
            <a:cxnLst/>
            <a:rect l="l" t="t" r="r" b="b"/>
            <a:pathLst>
              <a:path w="408304" h="311785">
                <a:moveTo>
                  <a:pt x="0" y="0"/>
                </a:moveTo>
                <a:lnTo>
                  <a:pt x="407699" y="0"/>
                </a:lnTo>
                <a:lnTo>
                  <a:pt x="407699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28667" y="2356496"/>
            <a:ext cx="408305" cy="311785"/>
          </a:xfrm>
          <a:custGeom>
            <a:avLst/>
            <a:gdLst/>
            <a:ahLst/>
            <a:cxnLst/>
            <a:rect l="l" t="t" r="r" b="b"/>
            <a:pathLst>
              <a:path w="408304" h="311785">
                <a:moveTo>
                  <a:pt x="0" y="0"/>
                </a:moveTo>
                <a:lnTo>
                  <a:pt x="407699" y="0"/>
                </a:lnTo>
                <a:lnTo>
                  <a:pt x="407699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10592" y="2831234"/>
            <a:ext cx="1154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Classifier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99852" y="2364441"/>
            <a:ext cx="16097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Predicted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51463" y="2274846"/>
            <a:ext cx="0" cy="2264410"/>
          </a:xfrm>
          <a:custGeom>
            <a:avLst/>
            <a:gdLst/>
            <a:ahLst/>
            <a:cxnLst/>
            <a:rect l="l" t="t" r="r" b="b"/>
            <a:pathLst>
              <a:path h="2264410">
                <a:moveTo>
                  <a:pt x="0" y="0"/>
                </a:moveTo>
                <a:lnTo>
                  <a:pt x="0" y="226439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0464" y="4529717"/>
            <a:ext cx="81999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38816" y="2773164"/>
            <a:ext cx="962025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Fine-tune  encoder  jointly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with  </a:t>
            </a:r>
            <a:r>
              <a:rPr sz="1600" dirty="0">
                <a:latin typeface="Arial"/>
                <a:cs typeface="Arial"/>
              </a:rPr>
              <a:t>classifier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54642" y="2375245"/>
            <a:ext cx="155713" cy="2355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95465" y="2356496"/>
            <a:ext cx="408305" cy="311785"/>
          </a:xfrm>
          <a:custGeom>
            <a:avLst/>
            <a:gdLst/>
            <a:ahLst/>
            <a:cxnLst/>
            <a:rect l="l" t="t" r="r" b="b"/>
            <a:pathLst>
              <a:path w="408304" h="311785">
                <a:moveTo>
                  <a:pt x="0" y="0"/>
                </a:moveTo>
                <a:lnTo>
                  <a:pt x="407699" y="0"/>
                </a:lnTo>
                <a:lnTo>
                  <a:pt x="407699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95465" y="2356496"/>
            <a:ext cx="408305" cy="311785"/>
          </a:xfrm>
          <a:custGeom>
            <a:avLst/>
            <a:gdLst/>
            <a:ahLst/>
            <a:cxnLst/>
            <a:rect l="l" t="t" r="r" b="b"/>
            <a:pathLst>
              <a:path w="408304" h="311785">
                <a:moveTo>
                  <a:pt x="0" y="0"/>
                </a:moveTo>
                <a:lnTo>
                  <a:pt x="407699" y="0"/>
                </a:lnTo>
                <a:lnTo>
                  <a:pt x="407699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21465" y="2416865"/>
            <a:ext cx="155699" cy="171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74561" y="1109611"/>
            <a:ext cx="2040909" cy="63260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7465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Loss function  </a:t>
            </a:r>
            <a:r>
              <a:rPr sz="2000" dirty="0">
                <a:latin typeface="Arial"/>
                <a:cs typeface="Arial"/>
              </a:rPr>
              <a:t>(Softmax,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32516" y="2032801"/>
            <a:ext cx="317500" cy="323850"/>
          </a:xfrm>
          <a:custGeom>
            <a:avLst/>
            <a:gdLst/>
            <a:ahLst/>
            <a:cxnLst/>
            <a:rect l="l" t="t" r="r" b="b"/>
            <a:pathLst>
              <a:path w="317500" h="323850">
                <a:moveTo>
                  <a:pt x="0" y="323694"/>
                </a:moveTo>
                <a:lnTo>
                  <a:pt x="3174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7991" y="1961554"/>
            <a:ext cx="102049" cy="1028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21116" y="2034201"/>
            <a:ext cx="366395" cy="322580"/>
          </a:xfrm>
          <a:custGeom>
            <a:avLst/>
            <a:gdLst/>
            <a:ahLst/>
            <a:cxnLst/>
            <a:rect l="l" t="t" r="r" b="b"/>
            <a:pathLst>
              <a:path w="366395" h="322580">
                <a:moveTo>
                  <a:pt x="366299" y="32229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46691" y="1967570"/>
            <a:ext cx="104749" cy="99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91699" y="1033848"/>
            <a:ext cx="170815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Encoder </a:t>
            </a:r>
            <a:r>
              <a:rPr sz="1600" dirty="0">
                <a:latin typeface="Arial"/>
                <a:cs typeface="Arial"/>
              </a:rPr>
              <a:t>can </a:t>
            </a:r>
            <a:r>
              <a:rPr sz="1600" spc="-5" dirty="0">
                <a:latin typeface="Arial"/>
                <a:cs typeface="Arial"/>
              </a:rPr>
              <a:t>be  used to initialize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b="1" spc="-5" dirty="0">
                <a:latin typeface="Arial"/>
                <a:cs typeface="Arial"/>
              </a:rPr>
              <a:t>supervised</a:t>
            </a:r>
            <a:r>
              <a:rPr sz="1600" b="1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</a:t>
            </a:r>
          </a:p>
        </p:txBody>
      </p:sp>
      <p:sp>
        <p:nvSpPr>
          <p:cNvPr id="33" name="object 33"/>
          <p:cNvSpPr/>
          <p:nvPr/>
        </p:nvSpPr>
        <p:spPr>
          <a:xfrm>
            <a:off x="7193511" y="4167017"/>
            <a:ext cx="1817721" cy="3575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201465" y="1628086"/>
            <a:ext cx="460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19688" y="1912663"/>
            <a:ext cx="3225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dog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03675" y="1912644"/>
            <a:ext cx="3816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48607" y="1628086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bird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33066" y="1912644"/>
            <a:ext cx="41020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truck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74265" y="2697831"/>
            <a:ext cx="1634489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Train for final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task  </a:t>
            </a:r>
            <a:r>
              <a:rPr sz="1600" dirty="0">
                <a:latin typeface="Arial"/>
                <a:cs typeface="Arial"/>
              </a:rPr>
              <a:t>(sometimes </a:t>
            </a:r>
            <a:r>
              <a:rPr sz="1600" spc="-5" dirty="0">
                <a:latin typeface="Arial"/>
                <a:cs typeface="Arial"/>
              </a:rPr>
              <a:t>with  </a:t>
            </a:r>
            <a:r>
              <a:rPr sz="1600" dirty="0">
                <a:latin typeface="Arial"/>
                <a:cs typeface="Arial"/>
              </a:rPr>
              <a:t>small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41" name="Rectangle 40"/>
          <p:cNvSpPr/>
          <p:nvPr/>
        </p:nvSpPr>
        <p:spPr>
          <a:xfrm>
            <a:off x="1918493" y="3340063"/>
            <a:ext cx="1203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000" spc="-5" dirty="0">
                <a:latin typeface="Arial"/>
                <a:cs typeface="Arial"/>
              </a:rPr>
              <a:t>Features</a:t>
            </a:r>
            <a:endParaRPr lang="de-DE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6096000" y="996411"/>
            <a:ext cx="277685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Autoencoders </a:t>
            </a:r>
            <a:r>
              <a:rPr sz="1600" dirty="0">
                <a:latin typeface="Arial"/>
                <a:cs typeface="Arial"/>
              </a:rPr>
              <a:t>can reconstruct  </a:t>
            </a:r>
            <a:r>
              <a:rPr sz="1600" spc="-5" dirty="0">
                <a:latin typeface="Arial"/>
                <a:cs typeface="Arial"/>
              </a:rPr>
              <a:t>data, and </a:t>
            </a:r>
            <a:r>
              <a:rPr sz="1600" dirty="0">
                <a:latin typeface="Arial"/>
                <a:cs typeface="Arial"/>
              </a:rPr>
              <a:t>can </a:t>
            </a:r>
            <a:r>
              <a:rPr sz="1600" spc="-5" dirty="0">
                <a:latin typeface="Arial"/>
                <a:cs typeface="Arial"/>
              </a:rPr>
              <a:t>learn features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  initialize </a:t>
            </a:r>
            <a:r>
              <a:rPr sz="1600" dirty="0">
                <a:latin typeface="Arial"/>
                <a:cs typeface="Arial"/>
              </a:rPr>
              <a:t>a supervised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96000" y="1899226"/>
            <a:ext cx="298069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Features </a:t>
            </a:r>
            <a:r>
              <a:rPr sz="1600" dirty="0">
                <a:latin typeface="Arial"/>
                <a:cs typeface="Arial"/>
              </a:rPr>
              <a:t>capture </a:t>
            </a:r>
            <a:r>
              <a:rPr sz="1600" spc="-5" dirty="0">
                <a:latin typeface="Arial"/>
                <a:cs typeface="Arial"/>
              </a:rPr>
              <a:t>factors of  </a:t>
            </a:r>
            <a:r>
              <a:rPr sz="1600" dirty="0">
                <a:latin typeface="Arial"/>
                <a:cs typeface="Arial"/>
              </a:rPr>
              <a:t>variation </a:t>
            </a:r>
            <a:r>
              <a:rPr sz="1600" spc="-5" dirty="0">
                <a:latin typeface="Arial"/>
                <a:cs typeface="Arial"/>
              </a:rPr>
              <a:t>in training data. Can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we  generate new images from an  autoencoder?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128186" y="262206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Some </a:t>
            </a:r>
            <a:r>
              <a:rPr lang="de-DE" sz="2400" kern="0" spc="-5" dirty="0" smtClean="0"/>
              <a:t>background first: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29" name="object 3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"/>
          <p:cNvSpPr/>
          <p:nvPr/>
        </p:nvSpPr>
        <p:spPr>
          <a:xfrm>
            <a:off x="2913595" y="428464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5"/>
          <p:cNvSpPr/>
          <p:nvPr/>
        </p:nvSpPr>
        <p:spPr>
          <a:xfrm>
            <a:off x="3321443" y="3320570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6"/>
          <p:cNvSpPr/>
          <p:nvPr/>
        </p:nvSpPr>
        <p:spPr>
          <a:xfrm>
            <a:off x="3321443" y="332056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7"/>
          <p:cNvSpPr/>
          <p:nvPr/>
        </p:nvSpPr>
        <p:spPr>
          <a:xfrm>
            <a:off x="3927742" y="3746144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8"/>
          <p:cNvSpPr/>
          <p:nvPr/>
        </p:nvSpPr>
        <p:spPr>
          <a:xfrm>
            <a:off x="3886743" y="3650143"/>
            <a:ext cx="81999" cy="10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9"/>
          <p:cNvSpPr/>
          <p:nvPr/>
        </p:nvSpPr>
        <p:spPr>
          <a:xfrm>
            <a:off x="3838493" y="4360485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0"/>
          <p:cNvSpPr/>
          <p:nvPr/>
        </p:nvSpPr>
        <p:spPr>
          <a:xfrm>
            <a:off x="3838493" y="3377519"/>
            <a:ext cx="178499" cy="178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3"/>
          <p:cNvSpPr/>
          <p:nvPr/>
        </p:nvSpPr>
        <p:spPr>
          <a:xfrm>
            <a:off x="3927742" y="2782070"/>
            <a:ext cx="0" cy="539115"/>
          </a:xfrm>
          <a:custGeom>
            <a:avLst/>
            <a:gdLst/>
            <a:ahLst/>
            <a:cxnLst/>
            <a:rect l="l" t="t" r="r" b="b"/>
            <a:pathLst>
              <a:path h="539114">
                <a:moveTo>
                  <a:pt x="0" y="5384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4"/>
          <p:cNvSpPr/>
          <p:nvPr/>
        </p:nvSpPr>
        <p:spPr>
          <a:xfrm>
            <a:off x="3886743" y="2686096"/>
            <a:ext cx="81999" cy="105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5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6"/>
          <p:cNvSpPr/>
          <p:nvPr/>
        </p:nvSpPr>
        <p:spPr>
          <a:xfrm>
            <a:off x="2913595" y="2350409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7"/>
          <p:cNvSpPr/>
          <p:nvPr/>
        </p:nvSpPr>
        <p:spPr>
          <a:xfrm>
            <a:off x="3844842" y="2375245"/>
            <a:ext cx="165774" cy="2355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648537" y="3274178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Features</a:t>
            </a:r>
          </a:p>
        </p:txBody>
      </p:sp>
      <p:sp>
        <p:nvSpPr>
          <p:cNvPr id="45" name="TextBox 44"/>
          <p:cNvSpPr txBox="1"/>
          <p:nvPr/>
        </p:nvSpPr>
        <p:spPr bwMode="auto">
          <a:xfrm>
            <a:off x="927146" y="4296603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 data</a:t>
            </a:r>
          </a:p>
        </p:txBody>
      </p:sp>
      <p:sp>
        <p:nvSpPr>
          <p:cNvPr id="46" name="TextBox 45"/>
          <p:cNvSpPr txBox="1"/>
          <p:nvPr/>
        </p:nvSpPr>
        <p:spPr bwMode="auto">
          <a:xfrm>
            <a:off x="4744899" y="2911416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Decoder</a:t>
            </a:r>
          </a:p>
        </p:txBody>
      </p:sp>
      <p:sp>
        <p:nvSpPr>
          <p:cNvPr id="47" name="TextBox 46"/>
          <p:cNvSpPr txBox="1"/>
          <p:nvPr/>
        </p:nvSpPr>
        <p:spPr bwMode="auto">
          <a:xfrm>
            <a:off x="4723236" y="3779410"/>
            <a:ext cx="152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</a:p>
        </p:txBody>
      </p:sp>
      <p:sp>
        <p:nvSpPr>
          <p:cNvPr id="48" name="TextBox 47"/>
          <p:cNvSpPr txBox="1"/>
          <p:nvPr/>
        </p:nvSpPr>
        <p:spPr bwMode="auto">
          <a:xfrm>
            <a:off x="609600" y="2320405"/>
            <a:ext cx="197737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Reconstructured data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28186" y="262206"/>
            <a:ext cx="6386513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Denoised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89" y="812882"/>
            <a:ext cx="6838950" cy="46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4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0" y="1550665"/>
            <a:ext cx="5280870" cy="2581004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128186" y="262206"/>
            <a:ext cx="7644214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Sparse </a:t>
            </a:r>
            <a:r>
              <a:rPr lang="de-DE" sz="2400" kern="0" spc="-5" dirty="0" smtClean="0"/>
              <a:t>Autoencoders – K- </a:t>
            </a:r>
            <a:r>
              <a:rPr lang="de-DE" sz="2400" kern="0" spc="-10" dirty="0"/>
              <a:t>Sparse </a:t>
            </a:r>
            <a:r>
              <a:rPr lang="de-DE" sz="2400" kern="0" spc="-5" dirty="0" smtClean="0"/>
              <a:t>Autoencoders </a:t>
            </a:r>
            <a:endParaRPr lang="de-DE" sz="2400" kern="0" spc="-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095500"/>
            <a:ext cx="3525990" cy="2476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86" y="1066619"/>
            <a:ext cx="7383005" cy="4729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706143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5"/>
              </a:rPr>
              <a:t>https://www.doc.ic.ac.uk/~</a:t>
            </a:r>
            <a:r>
              <a:rPr lang="de-DE" sz="1600" dirty="0" smtClean="0">
                <a:hlinkClick r:id="rId5"/>
              </a:rPr>
              <a:t>js4416/163/website/autoencoders/sparse.html</a:t>
            </a:r>
            <a:r>
              <a:rPr lang="de-DE" sz="1600" dirty="0" smtClean="0"/>
              <a:t>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24807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28186" y="262206"/>
            <a:ext cx="7644214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Contractive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86" y="927348"/>
            <a:ext cx="3305175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152888"/>
            <a:ext cx="5124868" cy="294598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10" idx="0"/>
            <a:endCxn id="5" idx="3"/>
          </p:cNvCxnSpPr>
          <p:nvPr/>
        </p:nvCxnSpPr>
        <p:spPr>
          <a:xfrm flipH="1" flipV="1">
            <a:off x="4833261" y="1441698"/>
            <a:ext cx="2133600" cy="4224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 bwMode="auto">
          <a:xfrm>
            <a:off x="4833261" y="1864102"/>
            <a:ext cx="4267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Additive Term to the Reconstruction Error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63657" y="1172611"/>
            <a:ext cx="1066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Euclidean Loss</a:t>
            </a:r>
            <a:endParaRPr lang="de-DE" sz="1400" b="1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82230" y="1333976"/>
            <a:ext cx="3309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+</a:t>
            </a:r>
            <a:endParaRPr lang="de-DE" sz="1400" b="1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305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209916"/>
            <a:ext cx="4269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Variational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Autoencoders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542" y="2561199"/>
            <a:ext cx="7828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Probabilistic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spin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on autoencoders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will let us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sample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from the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generate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data!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644490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4195347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960419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275650" y="222656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2318810" y="1537522"/>
            <a:ext cx="824783" cy="296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2" y="2649483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411"/>
                </a:lnTo>
                <a:lnTo>
                  <a:pt x="0" y="31141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4421" y="2649483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411"/>
                </a:lnTo>
                <a:lnTo>
                  <a:pt x="0" y="3114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979318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2270" y="3979318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88568" y="3075119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47570" y="2979145"/>
            <a:ext cx="81999" cy="105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2725338"/>
            <a:ext cx="178499" cy="159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99320" y="4055068"/>
            <a:ext cx="178499" cy="178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5650" y="1109221"/>
            <a:ext cx="7835265" cy="1861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Probabilistic </a:t>
            </a:r>
            <a:r>
              <a:rPr sz="1600" dirty="0">
                <a:latin typeface="Arial"/>
                <a:cs typeface="Arial"/>
              </a:rPr>
              <a:t>spin </a:t>
            </a:r>
            <a:r>
              <a:rPr sz="1600" spc="-5" dirty="0">
                <a:latin typeface="Arial"/>
                <a:cs typeface="Arial"/>
              </a:rPr>
              <a:t>on autoencoders </a:t>
            </a:r>
            <a:r>
              <a:rPr sz="1600" dirty="0">
                <a:latin typeface="Arial"/>
                <a:cs typeface="Arial"/>
              </a:rPr>
              <a:t>- </a:t>
            </a:r>
            <a:r>
              <a:rPr sz="1600" spc="-5" dirty="0">
                <a:latin typeface="Arial"/>
                <a:cs typeface="Arial"/>
              </a:rPr>
              <a:t>will let us </a:t>
            </a:r>
            <a:r>
              <a:rPr sz="1600" dirty="0">
                <a:latin typeface="Arial"/>
                <a:cs typeface="Arial"/>
              </a:rPr>
              <a:t>sample </a:t>
            </a:r>
            <a:r>
              <a:rPr sz="1600" spc="-5" dirty="0">
                <a:latin typeface="Arial"/>
                <a:cs typeface="Arial"/>
              </a:rPr>
              <a:t>from the </a:t>
            </a:r>
            <a:r>
              <a:rPr sz="1600" dirty="0">
                <a:latin typeface="Arial"/>
                <a:cs typeface="Arial"/>
              </a:rPr>
              <a:t>model </a:t>
            </a:r>
            <a:r>
              <a:rPr sz="1600" spc="-5" dirty="0">
                <a:latin typeface="Arial"/>
                <a:cs typeface="Arial"/>
              </a:rPr>
              <a:t>to generate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data!</a:t>
            </a:r>
            <a:endParaRPr sz="1600" dirty="0">
              <a:latin typeface="Arial"/>
              <a:cs typeface="Arial"/>
            </a:endParaRPr>
          </a:p>
          <a:p>
            <a:pPr marL="12700" marR="519430">
              <a:lnSpc>
                <a:spcPct val="101600"/>
              </a:lnSpc>
              <a:spcBef>
                <a:spcPts val="1365"/>
              </a:spcBef>
              <a:tabLst>
                <a:tab pos="2928620" algn="l"/>
              </a:tabLst>
            </a:pPr>
            <a:r>
              <a:rPr sz="1600" spc="-5" dirty="0">
                <a:latin typeface="Arial"/>
                <a:cs typeface="Arial"/>
              </a:rPr>
              <a:t>Assume training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	is generated from underlying unobserved </a:t>
            </a:r>
            <a:r>
              <a:rPr sz="1600" dirty="0">
                <a:latin typeface="Arial"/>
                <a:cs typeface="Arial"/>
              </a:rPr>
              <a:t>(latent)  representation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z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14300" marR="6335395">
              <a:lnSpc>
                <a:spcPct val="101600"/>
              </a:lnSpc>
              <a:spcBef>
                <a:spcPts val="1075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644490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4195347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960419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259363" y="191614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2318810" y="1537522"/>
            <a:ext cx="824783" cy="296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2" y="2649483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411"/>
                </a:lnTo>
                <a:lnTo>
                  <a:pt x="0" y="31141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4421" y="2649483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411"/>
                </a:lnTo>
                <a:lnTo>
                  <a:pt x="0" y="3114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979318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2270" y="3979318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88568" y="3075119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47570" y="2979145"/>
            <a:ext cx="81999" cy="105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2725338"/>
            <a:ext cx="178499" cy="159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99320" y="4055068"/>
            <a:ext cx="178499" cy="178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5650" y="1109220"/>
            <a:ext cx="7835265" cy="938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Probabilistic </a:t>
            </a:r>
            <a:r>
              <a:rPr sz="1600" dirty="0">
                <a:latin typeface="Arial"/>
                <a:cs typeface="Arial"/>
              </a:rPr>
              <a:t>spin </a:t>
            </a:r>
            <a:r>
              <a:rPr sz="1600" spc="-5" dirty="0">
                <a:latin typeface="Arial"/>
                <a:cs typeface="Arial"/>
              </a:rPr>
              <a:t>on autoencoders </a:t>
            </a:r>
            <a:r>
              <a:rPr sz="1600" dirty="0">
                <a:latin typeface="Arial"/>
                <a:cs typeface="Arial"/>
              </a:rPr>
              <a:t>- </a:t>
            </a:r>
            <a:r>
              <a:rPr sz="1600" spc="-5" dirty="0">
                <a:latin typeface="Arial"/>
                <a:cs typeface="Arial"/>
              </a:rPr>
              <a:t>will let us </a:t>
            </a:r>
            <a:r>
              <a:rPr sz="1600" dirty="0">
                <a:latin typeface="Arial"/>
                <a:cs typeface="Arial"/>
              </a:rPr>
              <a:t>sample </a:t>
            </a:r>
            <a:r>
              <a:rPr sz="1600" spc="-5" dirty="0">
                <a:latin typeface="Arial"/>
                <a:cs typeface="Arial"/>
              </a:rPr>
              <a:t>from the </a:t>
            </a:r>
            <a:r>
              <a:rPr sz="1600" dirty="0">
                <a:latin typeface="Arial"/>
                <a:cs typeface="Arial"/>
              </a:rPr>
              <a:t>model </a:t>
            </a:r>
            <a:r>
              <a:rPr sz="1600" spc="-5" dirty="0">
                <a:latin typeface="Arial"/>
                <a:cs typeface="Arial"/>
              </a:rPr>
              <a:t>to generate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data!</a:t>
            </a:r>
            <a:endParaRPr sz="1600">
              <a:latin typeface="Arial"/>
              <a:cs typeface="Arial"/>
            </a:endParaRPr>
          </a:p>
          <a:p>
            <a:pPr marL="12700" marR="519430">
              <a:lnSpc>
                <a:spcPct val="101600"/>
              </a:lnSpc>
              <a:spcBef>
                <a:spcPts val="1365"/>
              </a:spcBef>
              <a:tabLst>
                <a:tab pos="2928620" algn="l"/>
              </a:tabLst>
            </a:pPr>
            <a:r>
              <a:rPr sz="1600" spc="-5" dirty="0">
                <a:latin typeface="Arial"/>
                <a:cs typeface="Arial"/>
              </a:rPr>
              <a:t>Assume training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	is generated from underlying unobserved </a:t>
            </a:r>
            <a:r>
              <a:rPr sz="1600" dirty="0">
                <a:latin typeface="Arial"/>
                <a:cs typeface="Arial"/>
              </a:rPr>
              <a:t>(latent)  representation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824" y="2425292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47466" y="2085689"/>
            <a:ext cx="3805554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Intuition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(remember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from autoencoders!): 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is an image,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z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is latent factors used to  generate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x: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attributes, orientation,</a:t>
            </a:r>
            <a:r>
              <a:rPr sz="16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187291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3738148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503220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71646" y="213046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1974422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1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8568" y="261792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570" y="2521946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320" y="2268129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359786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824" y="1968093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942" y="1323671"/>
            <a:ext cx="36899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We want to estimate the true parameters  of this generative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18659" y="1399344"/>
            <a:ext cx="178499" cy="166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187291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3738148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503220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69300" y="216507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1974422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1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8568" y="261792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570" y="2521946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320" y="2268129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359786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824" y="1968093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942" y="1323671"/>
            <a:ext cx="36899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We want to estimate the true parameters  of this generative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63941" y="2066620"/>
            <a:ext cx="34118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should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we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18659" y="1399344"/>
            <a:ext cx="178499" cy="166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8614" y="212234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299" y="1246687"/>
            <a:ext cx="4095750" cy="1874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Supervised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 </a:t>
            </a:r>
            <a:r>
              <a:rPr sz="2000" dirty="0">
                <a:latin typeface="Arial"/>
                <a:cs typeface="Arial"/>
              </a:rPr>
              <a:t>(x,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y)</a:t>
            </a:r>
          </a:p>
          <a:p>
            <a:pPr marL="12700"/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is data,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function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map x -&gt;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9299" y="3380282"/>
            <a:ext cx="34696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Classification,  </a:t>
            </a:r>
            <a:r>
              <a:rPr sz="2000" dirty="0">
                <a:latin typeface="Arial"/>
                <a:cs typeface="Arial"/>
              </a:rPr>
              <a:t>regression, </a:t>
            </a:r>
            <a:r>
              <a:rPr sz="2000" spc="-5" dirty="0">
                <a:latin typeface="Arial"/>
                <a:cs typeface="Arial"/>
              </a:rPr>
              <a:t>object detection,  </a:t>
            </a:r>
            <a:r>
              <a:rPr sz="2000" dirty="0">
                <a:latin typeface="Arial"/>
                <a:cs typeface="Arial"/>
              </a:rPr>
              <a:t>semantic segmentation,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image  </a:t>
            </a:r>
            <a:r>
              <a:rPr sz="2000" dirty="0">
                <a:latin typeface="Arial"/>
                <a:cs typeface="Arial"/>
              </a:rPr>
              <a:t>captioning,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04564" y="1571722"/>
            <a:ext cx="2093695" cy="1798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23066" y="3498246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pc="-5" dirty="0">
                <a:latin typeface="Arial"/>
                <a:cs typeface="Arial"/>
              </a:rPr>
              <a:t>, </a:t>
            </a:r>
            <a:r>
              <a:rPr b="1" spc="-5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pc="-5" dirty="0">
                <a:latin typeface="Arial"/>
                <a:cs typeface="Arial"/>
              </a:rPr>
              <a:t>,</a:t>
            </a:r>
            <a:r>
              <a:rPr spc="-70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52044" y="4999191"/>
            <a:ext cx="1924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25400">
                <a:lnSpc>
                  <a:spcPts val="2310"/>
                </a:lnSpc>
              </a:pPr>
              <a:t>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1712" y="4707939"/>
            <a:ext cx="11391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6646" y="4325162"/>
            <a:ext cx="1712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Object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Detection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187291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3738148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503220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52400" y="212046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1974422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1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8568" y="261792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570" y="2521946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320" y="2268129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359786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824" y="1968093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942" y="1323671"/>
            <a:ext cx="36899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We want to estimate the true parameters  of this generative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63941" y="2066620"/>
            <a:ext cx="34118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should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we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3941" y="2561919"/>
            <a:ext cx="387096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Choose prior p(z) to be </a:t>
            </a:r>
            <a:r>
              <a:rPr sz="1600" dirty="0">
                <a:latin typeface="Arial"/>
                <a:cs typeface="Arial"/>
              </a:rPr>
              <a:t>simple, </a:t>
            </a:r>
            <a:r>
              <a:rPr sz="1600" spc="-5" dirty="0">
                <a:latin typeface="Arial"/>
                <a:cs typeface="Arial"/>
              </a:rPr>
              <a:t>e.g.  Gaussian. Reasonable for latent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attributes,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e.g. pose, how </a:t>
            </a:r>
            <a:r>
              <a:rPr sz="1600" dirty="0">
                <a:latin typeface="Arial"/>
                <a:cs typeface="Arial"/>
              </a:rPr>
              <a:t>much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smile.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18659" y="1399344"/>
            <a:ext cx="178499" cy="166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187291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3738148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503220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9446" y="268824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1974422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1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8568" y="261792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570" y="2521946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320" y="2268129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359786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824" y="1968093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942" y="1323671"/>
            <a:ext cx="36899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We want to estimate the true parameters  of this generative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63941" y="2066620"/>
            <a:ext cx="34118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should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we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3941" y="2561919"/>
            <a:ext cx="3659504" cy="11074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46799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Choose prior p(z) to be </a:t>
            </a:r>
            <a:r>
              <a:rPr sz="1600" dirty="0">
                <a:latin typeface="Arial"/>
                <a:cs typeface="Arial"/>
              </a:rPr>
              <a:t>simple, </a:t>
            </a:r>
            <a:r>
              <a:rPr sz="1600" spc="-5" dirty="0">
                <a:latin typeface="Arial"/>
                <a:cs typeface="Arial"/>
              </a:rPr>
              <a:t>e.g.  Gaussian.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745"/>
              </a:spcBef>
            </a:pPr>
            <a:r>
              <a:rPr sz="1600" spc="-5" dirty="0">
                <a:latin typeface="Arial"/>
                <a:cs typeface="Arial"/>
              </a:rPr>
              <a:t>Conditional p(x|z) is </a:t>
            </a:r>
            <a:r>
              <a:rPr sz="1600" dirty="0">
                <a:latin typeface="Arial"/>
                <a:cs typeface="Arial"/>
              </a:rPr>
              <a:t>complex (generates  </a:t>
            </a:r>
            <a:r>
              <a:rPr sz="1600" spc="-5" dirty="0">
                <a:latin typeface="Arial"/>
                <a:cs typeface="Arial"/>
              </a:rPr>
              <a:t>image) =&gt; </a:t>
            </a:r>
            <a:r>
              <a:rPr sz="1600" dirty="0">
                <a:latin typeface="Arial"/>
                <a:cs typeface="Arial"/>
              </a:rPr>
              <a:t>represent </a:t>
            </a:r>
            <a:r>
              <a:rPr sz="1600" spc="-5" dirty="0">
                <a:latin typeface="Arial"/>
                <a:cs typeface="Arial"/>
              </a:rPr>
              <a:t>with neural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18659" y="1399344"/>
            <a:ext cx="178499" cy="166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99739" y="2793896"/>
            <a:ext cx="69723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Decoder  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187291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3738148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503220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0706" y="197815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1974422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1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8568" y="261792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570" y="2521946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320" y="2268129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359786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824" y="1968093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942" y="1323671"/>
            <a:ext cx="36899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We want to estimate the true parameters  of this generative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18659" y="1399344"/>
            <a:ext cx="178499" cy="166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0142" y="2085670"/>
            <a:ext cx="2167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to train the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99739" y="2793896"/>
            <a:ext cx="69723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Decoder  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187291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3738148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503220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70463" y="290944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1974422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1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8568" y="261792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570" y="2521946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320" y="2268129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359786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824" y="1968093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942" y="1323671"/>
            <a:ext cx="36899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We want to estimate the true parameters  of this generative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model.</a:t>
            </a:r>
          </a:p>
        </p:txBody>
      </p:sp>
      <p:sp>
        <p:nvSpPr>
          <p:cNvPr id="16" name="object 16"/>
          <p:cNvSpPr/>
          <p:nvPr/>
        </p:nvSpPr>
        <p:spPr>
          <a:xfrm>
            <a:off x="8418659" y="1399344"/>
            <a:ext cx="178499" cy="166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0142" y="2085670"/>
            <a:ext cx="2167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to train the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0142" y="2580969"/>
            <a:ext cx="416496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 smtClean="0">
                <a:latin typeface="Arial"/>
                <a:cs typeface="Arial"/>
              </a:rPr>
              <a:t>Learn </a:t>
            </a:r>
            <a:r>
              <a:rPr sz="1600" dirty="0">
                <a:latin typeface="Arial"/>
                <a:cs typeface="Arial"/>
              </a:rPr>
              <a:t>model </a:t>
            </a:r>
            <a:r>
              <a:rPr sz="1600" spc="-5" dirty="0">
                <a:latin typeface="Arial"/>
                <a:cs typeface="Arial"/>
              </a:rPr>
              <a:t>parameters  to </a:t>
            </a:r>
            <a:r>
              <a:rPr sz="1600" dirty="0">
                <a:latin typeface="Arial"/>
                <a:cs typeface="Arial"/>
              </a:rPr>
              <a:t>maximize </a:t>
            </a:r>
            <a:r>
              <a:rPr sz="1600" spc="-5" dirty="0">
                <a:latin typeface="Arial"/>
                <a:cs typeface="Arial"/>
              </a:rPr>
              <a:t>likelihood of training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29364" y="3532994"/>
            <a:ext cx="2647994" cy="285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9739" y="2793896"/>
            <a:ext cx="69723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Decoder  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187291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3738148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503220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52400" y="261907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1974422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1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8568" y="261792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570" y="2521946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320" y="2268129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359786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824" y="1968093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942" y="1323671"/>
            <a:ext cx="36899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We want to estimate the true parameters  of this generative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18659" y="1399344"/>
            <a:ext cx="178499" cy="166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0142" y="2085670"/>
            <a:ext cx="2167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to train the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0142" y="2580969"/>
            <a:ext cx="416496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 smtClean="0">
                <a:latin typeface="Arial"/>
                <a:cs typeface="Arial"/>
              </a:rPr>
              <a:t>Learn </a:t>
            </a:r>
            <a:r>
              <a:rPr sz="1600" dirty="0">
                <a:latin typeface="Arial"/>
                <a:cs typeface="Arial"/>
              </a:rPr>
              <a:t>model </a:t>
            </a:r>
            <a:r>
              <a:rPr sz="1600" spc="-5" dirty="0">
                <a:latin typeface="Arial"/>
                <a:cs typeface="Arial"/>
              </a:rPr>
              <a:t>parameters  to </a:t>
            </a:r>
            <a:r>
              <a:rPr sz="1600" dirty="0">
                <a:latin typeface="Arial"/>
                <a:cs typeface="Arial"/>
              </a:rPr>
              <a:t>maximize </a:t>
            </a:r>
            <a:r>
              <a:rPr sz="1600" spc="-5" dirty="0">
                <a:latin typeface="Arial"/>
                <a:cs typeface="Arial"/>
              </a:rPr>
              <a:t>likelihood of training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29364" y="3532994"/>
            <a:ext cx="2647994" cy="285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32534" y="4080591"/>
            <a:ext cx="15601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Now with latent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16034" y="3833904"/>
            <a:ext cx="350971" cy="235769"/>
          </a:xfrm>
          <a:custGeom>
            <a:avLst/>
            <a:gdLst/>
            <a:ahLst/>
            <a:cxnLst/>
            <a:rect l="l" t="t" r="r" b="b"/>
            <a:pathLst>
              <a:path w="461645" h="122554">
                <a:moveTo>
                  <a:pt x="461299" y="1219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05360" y="3789861"/>
            <a:ext cx="110674" cy="79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99739" y="2793896"/>
            <a:ext cx="69723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Decoder  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187291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3738148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503220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62867" y="247947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1974422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1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8568" y="261792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570" y="2521946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320" y="2268129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359786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824" y="1968093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942" y="1323671"/>
            <a:ext cx="36899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We want to estimate the true parameters  of this generative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18659" y="1399344"/>
            <a:ext cx="178499" cy="166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0142" y="2085670"/>
            <a:ext cx="2167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to train the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0142" y="2580969"/>
            <a:ext cx="416496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 smtClean="0">
                <a:latin typeface="Arial"/>
                <a:cs typeface="Arial"/>
              </a:rPr>
              <a:t>Learn </a:t>
            </a:r>
            <a:r>
              <a:rPr sz="1600" dirty="0">
                <a:latin typeface="Arial"/>
                <a:cs typeface="Arial"/>
              </a:rPr>
              <a:t>model </a:t>
            </a:r>
            <a:r>
              <a:rPr sz="1600" spc="-5" dirty="0">
                <a:latin typeface="Arial"/>
                <a:cs typeface="Arial"/>
              </a:rPr>
              <a:t>parameters  to </a:t>
            </a:r>
            <a:r>
              <a:rPr sz="1600" dirty="0">
                <a:latin typeface="Arial"/>
                <a:cs typeface="Arial"/>
              </a:rPr>
              <a:t>maximize </a:t>
            </a:r>
            <a:r>
              <a:rPr sz="1600" spc="-5" dirty="0">
                <a:latin typeface="Arial"/>
                <a:cs typeface="Arial"/>
              </a:rPr>
              <a:t>likelihood of training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29364" y="3532994"/>
            <a:ext cx="2647994" cy="285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14094" y="3973216"/>
            <a:ext cx="3001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Q: What is the problem with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this?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9739" y="2793896"/>
            <a:ext cx="69723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Decoder  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25" y="3187291"/>
            <a:ext cx="1174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true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103" y="3738148"/>
            <a:ext cx="589130" cy="242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63" y="2503220"/>
            <a:ext cx="1074587" cy="293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52400" y="129154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6" name="object 6"/>
          <p:cNvSpPr/>
          <p:nvPr/>
        </p:nvSpPr>
        <p:spPr>
          <a:xfrm>
            <a:off x="1974422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4421" y="2192284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2270" y="3522119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8568" y="261792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1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570" y="2521946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320" y="2268129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320" y="3597869"/>
            <a:ext cx="178499" cy="178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824" y="1968093"/>
            <a:ext cx="14020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Sample from  true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942" y="1323671"/>
            <a:ext cx="368998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We want to estimate the true parameters  of this generative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18659" y="1399344"/>
            <a:ext cx="178499" cy="166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0142" y="2085670"/>
            <a:ext cx="2167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How to train the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model?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0142" y="2580969"/>
            <a:ext cx="4164965" cy="4952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 smtClean="0">
                <a:latin typeface="Arial"/>
                <a:cs typeface="Arial"/>
              </a:rPr>
              <a:t>Learn </a:t>
            </a:r>
            <a:r>
              <a:rPr sz="1600" dirty="0">
                <a:latin typeface="Arial"/>
                <a:cs typeface="Arial"/>
              </a:rPr>
              <a:t>model </a:t>
            </a:r>
            <a:r>
              <a:rPr sz="1600" spc="-5" dirty="0">
                <a:latin typeface="Arial"/>
                <a:cs typeface="Arial"/>
              </a:rPr>
              <a:t>parameters  to </a:t>
            </a:r>
            <a:r>
              <a:rPr sz="1600" dirty="0">
                <a:latin typeface="Arial"/>
                <a:cs typeface="Arial"/>
              </a:rPr>
              <a:t>maximize </a:t>
            </a:r>
            <a:r>
              <a:rPr sz="1600" spc="-5" dirty="0">
                <a:latin typeface="Arial"/>
                <a:cs typeface="Arial"/>
              </a:rPr>
              <a:t>likelihood of training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29364" y="3532994"/>
            <a:ext cx="2647994" cy="285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14094" y="3874156"/>
            <a:ext cx="30016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Q: What is the problem with this?  Intractable!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9739" y="2793896"/>
            <a:ext cx="69723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Decoder  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36620"/>
            <a:ext cx="65043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Variational Autoencoders: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Intractability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199" y="1252129"/>
            <a:ext cx="158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Data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likelihood: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19400" y="1485900"/>
            <a:ext cx="2647984" cy="28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3199" y="268387"/>
            <a:ext cx="65039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</a:t>
            </a:r>
            <a:r>
              <a:rPr sz="2400" spc="-85" dirty="0"/>
              <a:t> </a:t>
            </a:r>
            <a:r>
              <a:rPr sz="2400" spc="-5" dirty="0"/>
              <a:t>Intractability</a:t>
            </a:r>
          </a:p>
        </p:txBody>
      </p:sp>
      <p:sp>
        <p:nvSpPr>
          <p:cNvPr id="3" name="object 3"/>
          <p:cNvSpPr/>
          <p:nvPr/>
        </p:nvSpPr>
        <p:spPr>
          <a:xfrm>
            <a:off x="4612654" y="1476335"/>
            <a:ext cx="2647984" cy="28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59609" y="1811789"/>
            <a:ext cx="154073" cy="295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28800" y="1135139"/>
            <a:ext cx="5257800" cy="1254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71219" algn="r">
              <a:lnSpc>
                <a:spcPts val="2695"/>
              </a:lnSpc>
              <a:spcBef>
                <a:spcPts val="100"/>
              </a:spcBef>
            </a:pPr>
            <a:r>
              <a:rPr sz="2400" spc="385" dirty="0">
                <a:solidFill>
                  <a:srgbClr val="69A84F"/>
                </a:solidFill>
                <a:latin typeface="DejaVu Sans"/>
                <a:cs typeface="DejaVu Sans"/>
              </a:rPr>
              <a:t>✔</a:t>
            </a:r>
            <a:endParaRPr sz="2400" dirty="0">
              <a:latin typeface="DejaVu Sans"/>
              <a:cs typeface="DejaVu Sans"/>
            </a:endParaRPr>
          </a:p>
          <a:p>
            <a:pPr marL="12700">
              <a:lnSpc>
                <a:spcPts val="1975"/>
              </a:lnSpc>
            </a:pPr>
            <a:r>
              <a:rPr spc="-5" dirty="0">
                <a:latin typeface="Arial"/>
                <a:cs typeface="Arial"/>
              </a:rPr>
              <a:t>Data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likelihood: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2124710" algn="ctr"/>
            <a:r>
              <a:rPr lang="de-DE" sz="16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DE" sz="1600" spc="-5" dirty="0" smtClean="0">
                <a:solidFill>
                  <a:srgbClr val="0000FF"/>
                </a:solidFill>
                <a:latin typeface="Arial"/>
                <a:cs typeface="Arial"/>
              </a:rPr>
              <a:t>                </a:t>
            </a:r>
            <a:r>
              <a:rPr sz="1600" spc="-5" dirty="0" smtClean="0">
                <a:solidFill>
                  <a:srgbClr val="0000FF"/>
                </a:solidFill>
                <a:latin typeface="Arial"/>
                <a:cs typeface="Arial"/>
              </a:rPr>
              <a:t>Simple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Gaussian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prior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8024" y="299078"/>
            <a:ext cx="65039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</a:t>
            </a:r>
            <a:r>
              <a:rPr sz="2400" spc="-85" dirty="0"/>
              <a:t> </a:t>
            </a:r>
            <a:r>
              <a:rPr sz="2400" spc="-5" dirty="0"/>
              <a:t>Intractability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199" y="1252129"/>
            <a:ext cx="158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Data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likelihood: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7180" y="1264449"/>
            <a:ext cx="2647984" cy="28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66344" y="1902390"/>
            <a:ext cx="2181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Decoder neural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18266" y="1608098"/>
            <a:ext cx="130474" cy="3112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50018" y="93348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74065" algn="l"/>
              </a:tabLst>
            </a:pPr>
            <a:r>
              <a:rPr sz="2400" spc="385" dirty="0">
                <a:solidFill>
                  <a:srgbClr val="69A84F"/>
                </a:solidFill>
                <a:latin typeface="DejaVu Sans"/>
                <a:cs typeface="DejaVu Sans"/>
              </a:rPr>
              <a:t>✔	✔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2685" y="234650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299" y="1246687"/>
            <a:ext cx="4095750" cy="1874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Supervised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 </a:t>
            </a:r>
            <a:r>
              <a:rPr sz="2000" dirty="0">
                <a:latin typeface="Arial"/>
                <a:cs typeface="Arial"/>
              </a:rPr>
              <a:t>(x,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y)</a:t>
            </a:r>
          </a:p>
          <a:p>
            <a:pPr marL="12700"/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is data,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function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map x -&gt;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9299" y="3380282"/>
            <a:ext cx="34696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Classification,  </a:t>
            </a:r>
            <a:r>
              <a:rPr sz="2000" dirty="0">
                <a:latin typeface="Arial"/>
                <a:cs typeface="Arial"/>
              </a:rPr>
              <a:t>regression, </a:t>
            </a:r>
            <a:r>
              <a:rPr sz="2000" spc="-5" dirty="0">
                <a:latin typeface="Arial"/>
                <a:cs typeface="Arial"/>
              </a:rPr>
              <a:t>object detection,  </a:t>
            </a:r>
            <a:r>
              <a:rPr sz="2000" dirty="0">
                <a:latin typeface="Arial"/>
                <a:cs typeface="Arial"/>
              </a:rPr>
              <a:t>semantic segmentation,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image  </a:t>
            </a:r>
            <a:r>
              <a:rPr sz="2000" dirty="0">
                <a:latin typeface="Arial"/>
                <a:cs typeface="Arial"/>
              </a:rPr>
              <a:t>captioning,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5501" y="4114272"/>
            <a:ext cx="2446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Semantic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Segmentation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9754" y="3275648"/>
            <a:ext cx="14992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5415" marR="5080" indent="-13335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solidFill>
                  <a:srgbClr val="69A84F"/>
                </a:solidFill>
                <a:latin typeface="Arial"/>
                <a:cs typeface="Arial"/>
              </a:rPr>
              <a:t>GRASS</a:t>
            </a:r>
            <a:r>
              <a:rPr spc="-5" dirty="0">
                <a:latin typeface="Arial"/>
                <a:cs typeface="Arial"/>
              </a:rPr>
              <a:t>,</a:t>
            </a:r>
            <a:r>
              <a:rPr spc="-70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0C131"/>
                </a:solidFill>
                <a:latin typeface="Arial"/>
                <a:cs typeface="Arial"/>
              </a:rPr>
              <a:t>CAT</a:t>
            </a:r>
            <a:r>
              <a:rPr spc="-5" dirty="0">
                <a:latin typeface="Arial"/>
                <a:cs typeface="Arial"/>
              </a:rPr>
              <a:t>,  </a:t>
            </a:r>
            <a:r>
              <a:rPr b="1" spc="-5" dirty="0">
                <a:solidFill>
                  <a:srgbClr val="A54D79"/>
                </a:solidFill>
                <a:latin typeface="Arial"/>
                <a:cs typeface="Arial"/>
              </a:rPr>
              <a:t>TREE</a:t>
            </a:r>
            <a:r>
              <a:rPr spc="-5" dirty="0">
                <a:latin typeface="Arial"/>
                <a:cs typeface="Arial"/>
              </a:rPr>
              <a:t>,</a:t>
            </a:r>
            <a:r>
              <a:rPr spc="-30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4985E8"/>
                </a:solidFill>
                <a:latin typeface="Arial"/>
                <a:cs typeface="Arial"/>
              </a:rPr>
              <a:t>SKY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06838" y="1456235"/>
            <a:ext cx="2137920" cy="1818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3039" y="1825634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1637044" y="153282"/>
                </a:moveTo>
                <a:lnTo>
                  <a:pt x="1183472" y="153282"/>
                </a:lnTo>
                <a:lnTo>
                  <a:pt x="1431172" y="135244"/>
                </a:lnTo>
                <a:lnTo>
                  <a:pt x="1577971" y="0"/>
                </a:lnTo>
                <a:lnTo>
                  <a:pt x="1642196" y="27044"/>
                </a:lnTo>
                <a:lnTo>
                  <a:pt x="1637044" y="153282"/>
                </a:lnTo>
                <a:close/>
              </a:path>
              <a:path w="1642745" h="1154430">
                <a:moveTo>
                  <a:pt x="1619254" y="333581"/>
                </a:moveTo>
                <a:lnTo>
                  <a:pt x="926598" y="333581"/>
                </a:lnTo>
                <a:lnTo>
                  <a:pt x="1009197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637044" y="153282"/>
                </a:lnTo>
                <a:lnTo>
                  <a:pt x="1632996" y="252451"/>
                </a:lnTo>
                <a:lnTo>
                  <a:pt x="1619254" y="333581"/>
                </a:lnTo>
                <a:close/>
              </a:path>
              <a:path w="1642745" h="1154430">
                <a:moveTo>
                  <a:pt x="110124" y="288501"/>
                </a:moveTo>
                <a:lnTo>
                  <a:pt x="0" y="261456"/>
                </a:lnTo>
                <a:lnTo>
                  <a:pt x="60449" y="190687"/>
                </a:lnTo>
                <a:lnTo>
                  <a:pt x="366974" y="162262"/>
                </a:lnTo>
                <a:lnTo>
                  <a:pt x="697273" y="261456"/>
                </a:lnTo>
                <a:lnTo>
                  <a:pt x="725833" y="270439"/>
                </a:lnTo>
                <a:lnTo>
                  <a:pt x="247724" y="270439"/>
                </a:lnTo>
                <a:lnTo>
                  <a:pt x="110124" y="288501"/>
                </a:lnTo>
                <a:close/>
              </a:path>
              <a:path w="1642745" h="1154430">
                <a:moveTo>
                  <a:pt x="899098" y="937628"/>
                </a:moveTo>
                <a:lnTo>
                  <a:pt x="871598" y="838458"/>
                </a:lnTo>
                <a:lnTo>
                  <a:pt x="825723" y="640121"/>
                </a:lnTo>
                <a:lnTo>
                  <a:pt x="807348" y="486814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724" y="270439"/>
                </a:lnTo>
                <a:lnTo>
                  <a:pt x="725833" y="270439"/>
                </a:lnTo>
                <a:lnTo>
                  <a:pt x="926598" y="333581"/>
                </a:lnTo>
                <a:lnTo>
                  <a:pt x="1619254" y="333581"/>
                </a:lnTo>
                <a:lnTo>
                  <a:pt x="1596346" y="468826"/>
                </a:lnTo>
                <a:lnTo>
                  <a:pt x="1559596" y="540926"/>
                </a:lnTo>
                <a:lnTo>
                  <a:pt x="1623846" y="622083"/>
                </a:lnTo>
                <a:lnTo>
                  <a:pt x="1638265" y="721253"/>
                </a:lnTo>
                <a:lnTo>
                  <a:pt x="1458722" y="721253"/>
                </a:lnTo>
                <a:lnTo>
                  <a:pt x="1357772" y="784370"/>
                </a:lnTo>
                <a:lnTo>
                  <a:pt x="1238522" y="820420"/>
                </a:lnTo>
                <a:lnTo>
                  <a:pt x="1256897" y="901553"/>
                </a:lnTo>
                <a:lnTo>
                  <a:pt x="1263569" y="919565"/>
                </a:lnTo>
                <a:lnTo>
                  <a:pt x="1027547" y="919565"/>
                </a:lnTo>
                <a:lnTo>
                  <a:pt x="899098" y="937628"/>
                </a:lnTo>
                <a:close/>
              </a:path>
              <a:path w="1642745" h="1154430">
                <a:moveTo>
                  <a:pt x="1550471" y="946633"/>
                </a:moveTo>
                <a:lnTo>
                  <a:pt x="1421997" y="883515"/>
                </a:lnTo>
                <a:lnTo>
                  <a:pt x="1458722" y="721253"/>
                </a:lnTo>
                <a:lnTo>
                  <a:pt x="1638265" y="721253"/>
                </a:lnTo>
                <a:lnTo>
                  <a:pt x="1642196" y="748296"/>
                </a:lnTo>
                <a:lnTo>
                  <a:pt x="1642196" y="856470"/>
                </a:lnTo>
                <a:lnTo>
                  <a:pt x="1550471" y="946633"/>
                </a:lnTo>
                <a:close/>
              </a:path>
              <a:path w="1642745" h="1154430">
                <a:moveTo>
                  <a:pt x="1211022" y="1154010"/>
                </a:moveTo>
                <a:lnTo>
                  <a:pt x="1082572" y="1063835"/>
                </a:lnTo>
                <a:lnTo>
                  <a:pt x="1027547" y="919565"/>
                </a:lnTo>
                <a:lnTo>
                  <a:pt x="1263569" y="919565"/>
                </a:lnTo>
                <a:lnTo>
                  <a:pt x="1288572" y="987060"/>
                </a:lnTo>
                <a:lnTo>
                  <a:pt x="1284397" y="1090885"/>
                </a:lnTo>
                <a:lnTo>
                  <a:pt x="1211022" y="11540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3039" y="1825634"/>
            <a:ext cx="1642745" cy="1154430"/>
          </a:xfrm>
          <a:custGeom>
            <a:avLst/>
            <a:gdLst/>
            <a:ahLst/>
            <a:cxnLst/>
            <a:rect l="l" t="t" r="r" b="b"/>
            <a:pathLst>
              <a:path w="1642745" h="1154430">
                <a:moveTo>
                  <a:pt x="60449" y="190687"/>
                </a:moveTo>
                <a:lnTo>
                  <a:pt x="366974" y="162262"/>
                </a:lnTo>
                <a:lnTo>
                  <a:pt x="697273" y="261456"/>
                </a:lnTo>
                <a:lnTo>
                  <a:pt x="926598" y="333581"/>
                </a:lnTo>
                <a:lnTo>
                  <a:pt x="1009197" y="306514"/>
                </a:lnTo>
                <a:lnTo>
                  <a:pt x="972473" y="153282"/>
                </a:lnTo>
                <a:lnTo>
                  <a:pt x="972473" y="36074"/>
                </a:lnTo>
                <a:lnTo>
                  <a:pt x="1027547" y="27044"/>
                </a:lnTo>
                <a:lnTo>
                  <a:pt x="1183472" y="153282"/>
                </a:lnTo>
                <a:lnTo>
                  <a:pt x="1431172" y="135244"/>
                </a:lnTo>
                <a:lnTo>
                  <a:pt x="1577971" y="0"/>
                </a:lnTo>
                <a:lnTo>
                  <a:pt x="1642196" y="27044"/>
                </a:lnTo>
                <a:lnTo>
                  <a:pt x="1632996" y="252451"/>
                </a:lnTo>
                <a:lnTo>
                  <a:pt x="1596346" y="468826"/>
                </a:lnTo>
                <a:lnTo>
                  <a:pt x="1559596" y="540926"/>
                </a:lnTo>
                <a:lnTo>
                  <a:pt x="1623846" y="622083"/>
                </a:lnTo>
                <a:lnTo>
                  <a:pt x="1642196" y="748295"/>
                </a:lnTo>
                <a:lnTo>
                  <a:pt x="1642196" y="856470"/>
                </a:lnTo>
                <a:lnTo>
                  <a:pt x="1550471" y="946633"/>
                </a:lnTo>
                <a:lnTo>
                  <a:pt x="1421997" y="883515"/>
                </a:lnTo>
                <a:lnTo>
                  <a:pt x="1458722" y="721253"/>
                </a:lnTo>
                <a:lnTo>
                  <a:pt x="1357772" y="784370"/>
                </a:lnTo>
                <a:lnTo>
                  <a:pt x="1238522" y="820420"/>
                </a:lnTo>
                <a:lnTo>
                  <a:pt x="1256897" y="901553"/>
                </a:lnTo>
                <a:lnTo>
                  <a:pt x="1288572" y="987060"/>
                </a:lnTo>
                <a:lnTo>
                  <a:pt x="1284397" y="1090885"/>
                </a:lnTo>
                <a:lnTo>
                  <a:pt x="1211022" y="1154010"/>
                </a:lnTo>
                <a:lnTo>
                  <a:pt x="1082572" y="1063835"/>
                </a:lnTo>
                <a:lnTo>
                  <a:pt x="1027547" y="919565"/>
                </a:lnTo>
                <a:lnTo>
                  <a:pt x="899098" y="937628"/>
                </a:lnTo>
                <a:lnTo>
                  <a:pt x="871598" y="838458"/>
                </a:lnTo>
                <a:lnTo>
                  <a:pt x="825723" y="640121"/>
                </a:lnTo>
                <a:lnTo>
                  <a:pt x="807348" y="486814"/>
                </a:lnTo>
                <a:lnTo>
                  <a:pt x="642198" y="387669"/>
                </a:lnTo>
                <a:lnTo>
                  <a:pt x="394499" y="306514"/>
                </a:lnTo>
                <a:lnTo>
                  <a:pt x="247724" y="270439"/>
                </a:lnTo>
                <a:lnTo>
                  <a:pt x="110124" y="288501"/>
                </a:lnTo>
                <a:lnTo>
                  <a:pt x="0" y="261456"/>
                </a:lnTo>
              </a:path>
            </a:pathLst>
          </a:custGeom>
          <a:ln w="38099">
            <a:solidFill>
              <a:srgbClr val="FFD8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15664" y="2121859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5">
                <a:moveTo>
                  <a:pt x="2124327" y="695036"/>
                </a:moveTo>
                <a:lnTo>
                  <a:pt x="1618321" y="695036"/>
                </a:lnTo>
                <a:lnTo>
                  <a:pt x="1743396" y="580598"/>
                </a:lnTo>
                <a:lnTo>
                  <a:pt x="1750521" y="429224"/>
                </a:lnTo>
                <a:lnTo>
                  <a:pt x="1661196" y="240932"/>
                </a:lnTo>
                <a:lnTo>
                  <a:pt x="1710571" y="0"/>
                </a:lnTo>
                <a:lnTo>
                  <a:pt x="1839846" y="4619"/>
                </a:lnTo>
                <a:lnTo>
                  <a:pt x="1873696" y="86347"/>
                </a:lnTo>
                <a:lnTo>
                  <a:pt x="2132373" y="86347"/>
                </a:lnTo>
                <a:lnTo>
                  <a:pt x="2124327" y="695036"/>
                </a:lnTo>
                <a:close/>
              </a:path>
              <a:path w="2132965" h="1138555">
                <a:moveTo>
                  <a:pt x="2132373" y="86347"/>
                </a:moveTo>
                <a:lnTo>
                  <a:pt x="1873696" y="86347"/>
                </a:lnTo>
                <a:lnTo>
                  <a:pt x="2132770" y="56329"/>
                </a:lnTo>
                <a:lnTo>
                  <a:pt x="2132373" y="86347"/>
                </a:lnTo>
                <a:close/>
              </a:path>
              <a:path w="2132965" h="1138555">
                <a:moveTo>
                  <a:pt x="2118470" y="1138085"/>
                </a:moveTo>
                <a:lnTo>
                  <a:pt x="0" y="1138085"/>
                </a:lnTo>
                <a:lnTo>
                  <a:pt x="0" y="200292"/>
                </a:lnTo>
                <a:lnTo>
                  <a:pt x="710923" y="115404"/>
                </a:lnTo>
                <a:lnTo>
                  <a:pt x="839548" y="240932"/>
                </a:lnTo>
                <a:lnTo>
                  <a:pt x="914573" y="643378"/>
                </a:lnTo>
                <a:lnTo>
                  <a:pt x="1077447" y="643378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2121837" y="883385"/>
                </a:lnTo>
                <a:lnTo>
                  <a:pt x="2118470" y="1138085"/>
                </a:lnTo>
                <a:close/>
              </a:path>
              <a:path w="2132965" h="1138555">
                <a:moveTo>
                  <a:pt x="2121837" y="883385"/>
                </a:move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93"/>
                </a:lnTo>
                <a:lnTo>
                  <a:pt x="1343247" y="554751"/>
                </a:lnTo>
                <a:lnTo>
                  <a:pt x="1471847" y="499369"/>
                </a:lnTo>
                <a:lnTo>
                  <a:pt x="1446872" y="624896"/>
                </a:lnTo>
                <a:lnTo>
                  <a:pt x="1618321" y="695036"/>
                </a:lnTo>
                <a:lnTo>
                  <a:pt x="2124327" y="695036"/>
                </a:lnTo>
                <a:lnTo>
                  <a:pt x="2121837" y="883385"/>
                </a:lnTo>
                <a:close/>
              </a:path>
              <a:path w="2132965" h="1138555">
                <a:moveTo>
                  <a:pt x="1077447" y="643378"/>
                </a:moveTo>
                <a:lnTo>
                  <a:pt x="914573" y="643378"/>
                </a:lnTo>
                <a:lnTo>
                  <a:pt x="1077272" y="642851"/>
                </a:lnTo>
                <a:lnTo>
                  <a:pt x="1077447" y="643378"/>
                </a:lnTo>
                <a:close/>
              </a:path>
            </a:pathLst>
          </a:custGeom>
          <a:solidFill>
            <a:srgbClr val="69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5664" y="2121859"/>
            <a:ext cx="2132965" cy="1138555"/>
          </a:xfrm>
          <a:custGeom>
            <a:avLst/>
            <a:gdLst/>
            <a:ahLst/>
            <a:cxnLst/>
            <a:rect l="l" t="t" r="r" b="b"/>
            <a:pathLst>
              <a:path w="2132965" h="1138555">
                <a:moveTo>
                  <a:pt x="0" y="200292"/>
                </a:moveTo>
                <a:lnTo>
                  <a:pt x="710923" y="115404"/>
                </a:lnTo>
                <a:lnTo>
                  <a:pt x="839548" y="240932"/>
                </a:lnTo>
                <a:lnTo>
                  <a:pt x="914573" y="643378"/>
                </a:lnTo>
                <a:lnTo>
                  <a:pt x="1077272" y="642851"/>
                </a:lnTo>
                <a:lnTo>
                  <a:pt x="1128897" y="798435"/>
                </a:lnTo>
                <a:lnTo>
                  <a:pt x="1236072" y="883385"/>
                </a:lnTo>
                <a:lnTo>
                  <a:pt x="1364672" y="850110"/>
                </a:lnTo>
                <a:lnTo>
                  <a:pt x="1375397" y="739361"/>
                </a:lnTo>
                <a:lnTo>
                  <a:pt x="1353947" y="632293"/>
                </a:lnTo>
                <a:lnTo>
                  <a:pt x="1343247" y="554751"/>
                </a:lnTo>
                <a:lnTo>
                  <a:pt x="1471847" y="499368"/>
                </a:lnTo>
                <a:lnTo>
                  <a:pt x="1446872" y="624896"/>
                </a:lnTo>
                <a:lnTo>
                  <a:pt x="1618321" y="695036"/>
                </a:lnTo>
                <a:lnTo>
                  <a:pt x="1743396" y="580598"/>
                </a:lnTo>
                <a:lnTo>
                  <a:pt x="1750521" y="429224"/>
                </a:lnTo>
                <a:lnTo>
                  <a:pt x="1661196" y="240932"/>
                </a:lnTo>
                <a:lnTo>
                  <a:pt x="1710571" y="0"/>
                </a:lnTo>
                <a:lnTo>
                  <a:pt x="1839846" y="4619"/>
                </a:lnTo>
                <a:lnTo>
                  <a:pt x="1873696" y="86347"/>
                </a:lnTo>
                <a:lnTo>
                  <a:pt x="2132770" y="56329"/>
                </a:lnTo>
                <a:lnTo>
                  <a:pt x="2118470" y="1138085"/>
                </a:lnTo>
                <a:lnTo>
                  <a:pt x="0" y="1138085"/>
                </a:lnTo>
                <a:lnTo>
                  <a:pt x="0" y="200292"/>
                </a:lnTo>
                <a:close/>
              </a:path>
            </a:pathLst>
          </a:custGeom>
          <a:ln w="3809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2088" y="1498836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1047421" y="358119"/>
                </a:moveTo>
                <a:lnTo>
                  <a:pt x="914573" y="358119"/>
                </a:lnTo>
                <a:lnTo>
                  <a:pt x="1075322" y="306456"/>
                </a:lnTo>
                <a:lnTo>
                  <a:pt x="1721946" y="121854"/>
                </a:lnTo>
                <a:lnTo>
                  <a:pt x="1918446" y="103372"/>
                </a:lnTo>
                <a:lnTo>
                  <a:pt x="2011296" y="73819"/>
                </a:lnTo>
                <a:lnTo>
                  <a:pt x="2129170" y="0"/>
                </a:lnTo>
                <a:lnTo>
                  <a:pt x="2124181" y="306456"/>
                </a:lnTo>
                <a:lnTo>
                  <a:pt x="1607596" y="306456"/>
                </a:lnTo>
                <a:lnTo>
                  <a:pt x="1581933" y="332301"/>
                </a:lnTo>
                <a:lnTo>
                  <a:pt x="1068197" y="332301"/>
                </a:lnTo>
                <a:lnTo>
                  <a:pt x="1047421" y="358119"/>
                </a:lnTo>
                <a:close/>
              </a:path>
              <a:path w="2129790" h="794385">
                <a:moveTo>
                  <a:pt x="2118470" y="657193"/>
                </a:moveTo>
                <a:lnTo>
                  <a:pt x="1886296" y="657193"/>
                </a:lnTo>
                <a:lnTo>
                  <a:pt x="1871996" y="612881"/>
                </a:lnTo>
                <a:lnTo>
                  <a:pt x="1723746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2124181" y="306456"/>
                </a:lnTo>
                <a:lnTo>
                  <a:pt x="2118470" y="657193"/>
                </a:lnTo>
                <a:close/>
              </a:path>
              <a:path w="2129790" h="794385">
                <a:moveTo>
                  <a:pt x="0" y="793793"/>
                </a:moveTo>
                <a:lnTo>
                  <a:pt x="3574" y="457831"/>
                </a:lnTo>
                <a:lnTo>
                  <a:pt x="489449" y="402431"/>
                </a:lnTo>
                <a:lnTo>
                  <a:pt x="687473" y="325574"/>
                </a:lnTo>
                <a:lnTo>
                  <a:pt x="914573" y="358119"/>
                </a:lnTo>
                <a:lnTo>
                  <a:pt x="1047421" y="358119"/>
                </a:lnTo>
                <a:lnTo>
                  <a:pt x="1004123" y="411921"/>
                </a:lnTo>
                <a:lnTo>
                  <a:pt x="1014632" y="472591"/>
                </a:lnTo>
                <a:lnTo>
                  <a:pt x="450124" y="472591"/>
                </a:lnTo>
                <a:lnTo>
                  <a:pt x="117924" y="491041"/>
                </a:lnTo>
                <a:lnTo>
                  <a:pt x="24999" y="590753"/>
                </a:lnTo>
                <a:lnTo>
                  <a:pt x="164374" y="638726"/>
                </a:lnTo>
                <a:lnTo>
                  <a:pt x="327235" y="638726"/>
                </a:lnTo>
                <a:lnTo>
                  <a:pt x="639498" y="723648"/>
                </a:lnTo>
                <a:lnTo>
                  <a:pt x="0" y="793793"/>
                </a:lnTo>
                <a:close/>
              </a:path>
              <a:path w="2129790" h="794385">
                <a:moveTo>
                  <a:pt x="1264672" y="454124"/>
                </a:moveTo>
                <a:lnTo>
                  <a:pt x="1114597" y="343341"/>
                </a:lnTo>
                <a:lnTo>
                  <a:pt x="1068197" y="332301"/>
                </a:lnTo>
                <a:lnTo>
                  <a:pt x="1581933" y="332301"/>
                </a:lnTo>
                <a:lnTo>
                  <a:pt x="1468297" y="446744"/>
                </a:lnTo>
                <a:lnTo>
                  <a:pt x="1264672" y="454124"/>
                </a:lnTo>
                <a:close/>
              </a:path>
              <a:path w="2129790" h="794385">
                <a:moveTo>
                  <a:pt x="985998" y="627641"/>
                </a:moveTo>
                <a:lnTo>
                  <a:pt x="450124" y="472591"/>
                </a:lnTo>
                <a:lnTo>
                  <a:pt x="1014632" y="472591"/>
                </a:lnTo>
                <a:lnTo>
                  <a:pt x="1039572" y="616571"/>
                </a:lnTo>
                <a:lnTo>
                  <a:pt x="985998" y="627641"/>
                </a:lnTo>
                <a:close/>
              </a:path>
              <a:path w="2129790" h="794385">
                <a:moveTo>
                  <a:pt x="327235" y="638726"/>
                </a:moveTo>
                <a:lnTo>
                  <a:pt x="164374" y="638726"/>
                </a:lnTo>
                <a:lnTo>
                  <a:pt x="300099" y="631346"/>
                </a:lnTo>
                <a:lnTo>
                  <a:pt x="327235" y="638726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12088" y="1498836"/>
            <a:ext cx="2129790" cy="794385"/>
          </a:xfrm>
          <a:custGeom>
            <a:avLst/>
            <a:gdLst/>
            <a:ahLst/>
            <a:cxnLst/>
            <a:rect l="l" t="t" r="r" b="b"/>
            <a:pathLst>
              <a:path w="2129790" h="794385">
                <a:moveTo>
                  <a:pt x="639498" y="723648"/>
                </a:moveTo>
                <a:lnTo>
                  <a:pt x="0" y="793793"/>
                </a:lnTo>
                <a:lnTo>
                  <a:pt x="3574" y="457831"/>
                </a:lnTo>
                <a:lnTo>
                  <a:pt x="489449" y="402431"/>
                </a:lnTo>
                <a:lnTo>
                  <a:pt x="687473" y="325574"/>
                </a:lnTo>
                <a:lnTo>
                  <a:pt x="914573" y="358119"/>
                </a:lnTo>
                <a:lnTo>
                  <a:pt x="1075322" y="306456"/>
                </a:lnTo>
                <a:lnTo>
                  <a:pt x="1721946" y="121854"/>
                </a:lnTo>
                <a:lnTo>
                  <a:pt x="1918446" y="103372"/>
                </a:lnTo>
                <a:lnTo>
                  <a:pt x="2011295" y="73819"/>
                </a:lnTo>
                <a:lnTo>
                  <a:pt x="2129170" y="0"/>
                </a:lnTo>
                <a:lnTo>
                  <a:pt x="2118470" y="657193"/>
                </a:lnTo>
                <a:lnTo>
                  <a:pt x="1886296" y="657193"/>
                </a:lnTo>
                <a:lnTo>
                  <a:pt x="1871996" y="612881"/>
                </a:lnTo>
                <a:lnTo>
                  <a:pt x="1723746" y="594228"/>
                </a:lnTo>
                <a:lnTo>
                  <a:pt x="1725496" y="354444"/>
                </a:lnTo>
                <a:lnTo>
                  <a:pt x="1607596" y="306456"/>
                </a:lnTo>
                <a:lnTo>
                  <a:pt x="1468297" y="446744"/>
                </a:lnTo>
                <a:lnTo>
                  <a:pt x="1264672" y="454124"/>
                </a:lnTo>
                <a:lnTo>
                  <a:pt x="1114597" y="343341"/>
                </a:lnTo>
                <a:lnTo>
                  <a:pt x="1068197" y="332301"/>
                </a:lnTo>
                <a:lnTo>
                  <a:pt x="1004122" y="411921"/>
                </a:lnTo>
                <a:lnTo>
                  <a:pt x="1039572" y="616571"/>
                </a:lnTo>
                <a:lnTo>
                  <a:pt x="985998" y="627641"/>
                </a:lnTo>
                <a:lnTo>
                  <a:pt x="450124" y="472591"/>
                </a:lnTo>
                <a:lnTo>
                  <a:pt x="117924" y="491041"/>
                </a:lnTo>
                <a:lnTo>
                  <a:pt x="24999" y="590753"/>
                </a:lnTo>
                <a:lnTo>
                  <a:pt x="164374" y="638726"/>
                </a:lnTo>
                <a:lnTo>
                  <a:pt x="300099" y="631346"/>
                </a:lnTo>
                <a:lnTo>
                  <a:pt x="639498" y="723648"/>
                </a:lnTo>
                <a:close/>
              </a:path>
            </a:pathLst>
          </a:custGeom>
          <a:ln w="38099">
            <a:solidFill>
              <a:srgbClr val="C1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19239" y="1458213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4"/>
                </a:moveTo>
                <a:lnTo>
                  <a:pt x="0" y="0"/>
                </a:lnTo>
                <a:lnTo>
                  <a:pt x="2111320" y="7382"/>
                </a:lnTo>
                <a:lnTo>
                  <a:pt x="1961296" y="103387"/>
                </a:lnTo>
                <a:lnTo>
                  <a:pt x="1679071" y="136614"/>
                </a:lnTo>
                <a:lnTo>
                  <a:pt x="1010495" y="332289"/>
                </a:lnTo>
                <a:lnTo>
                  <a:pt x="678773" y="332289"/>
                </a:lnTo>
                <a:lnTo>
                  <a:pt x="464424" y="420899"/>
                </a:lnTo>
                <a:lnTo>
                  <a:pt x="0" y="479974"/>
                </a:lnTo>
                <a:close/>
              </a:path>
              <a:path w="2111375" h="480060">
                <a:moveTo>
                  <a:pt x="871698" y="372911"/>
                </a:moveTo>
                <a:lnTo>
                  <a:pt x="678773" y="332289"/>
                </a:lnTo>
                <a:lnTo>
                  <a:pt x="1010495" y="332289"/>
                </a:lnTo>
                <a:lnTo>
                  <a:pt x="871698" y="372911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9239" y="1458213"/>
            <a:ext cx="2111375" cy="480059"/>
          </a:xfrm>
          <a:custGeom>
            <a:avLst/>
            <a:gdLst/>
            <a:ahLst/>
            <a:cxnLst/>
            <a:rect l="l" t="t" r="r" b="b"/>
            <a:pathLst>
              <a:path w="2111375" h="480060">
                <a:moveTo>
                  <a:pt x="0" y="479974"/>
                </a:moveTo>
                <a:lnTo>
                  <a:pt x="0" y="0"/>
                </a:lnTo>
                <a:lnTo>
                  <a:pt x="2111320" y="7382"/>
                </a:lnTo>
                <a:lnTo>
                  <a:pt x="1961296" y="103387"/>
                </a:lnTo>
                <a:lnTo>
                  <a:pt x="1679071" y="136614"/>
                </a:lnTo>
                <a:lnTo>
                  <a:pt x="871698" y="372911"/>
                </a:lnTo>
                <a:lnTo>
                  <a:pt x="678773" y="332289"/>
                </a:lnTo>
                <a:lnTo>
                  <a:pt x="464424" y="420899"/>
                </a:lnTo>
                <a:lnTo>
                  <a:pt x="0" y="479974"/>
                </a:lnTo>
                <a:close/>
              </a:path>
            </a:pathLst>
          </a:custGeom>
          <a:ln w="28574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52044" y="4999191"/>
            <a:ext cx="1924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25400">
                <a:lnSpc>
                  <a:spcPts val="2310"/>
                </a:lnSpc>
              </a:pPr>
              <a:t>5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7048" y="232718"/>
            <a:ext cx="65039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</a:t>
            </a:r>
            <a:r>
              <a:rPr sz="2400" spc="-85" dirty="0"/>
              <a:t> </a:t>
            </a:r>
            <a:r>
              <a:rPr sz="2400" spc="-5" dirty="0"/>
              <a:t>Intractability</a:t>
            </a:r>
          </a:p>
        </p:txBody>
      </p:sp>
      <p:sp>
        <p:nvSpPr>
          <p:cNvPr id="3" name="object 3"/>
          <p:cNvSpPr/>
          <p:nvPr/>
        </p:nvSpPr>
        <p:spPr>
          <a:xfrm>
            <a:off x="3037393" y="1320199"/>
            <a:ext cx="2647984" cy="28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198" y="1252129"/>
            <a:ext cx="3658870" cy="15434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Data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likelihood: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708150" marR="5080">
              <a:lnSpc>
                <a:spcPct val="101600"/>
              </a:lnSpc>
            </a:pPr>
            <a:r>
              <a:rPr sz="1600" spc="-5" dirty="0" err="1" smtClean="0">
                <a:solidFill>
                  <a:srgbClr val="FF0000"/>
                </a:solidFill>
                <a:latin typeface="Arial"/>
                <a:cs typeface="Arial"/>
              </a:rPr>
              <a:t>Intract</a:t>
            </a:r>
            <a:r>
              <a:rPr lang="de-DE" sz="1600" spc="-5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spc="-5" dirty="0" err="1" smtClean="0">
                <a:solidFill>
                  <a:srgbClr val="FF0000"/>
                </a:solidFill>
                <a:latin typeface="Arial"/>
                <a:cs typeface="Arial"/>
              </a:rPr>
              <a:t>ble</a:t>
            </a:r>
            <a:r>
              <a:rPr sz="1600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compute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p(x|z) for every</a:t>
            </a:r>
            <a:r>
              <a:rPr sz="16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z!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1444" y="1631172"/>
            <a:ext cx="91899" cy="3028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8466" y="903965"/>
            <a:ext cx="101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97865" algn="l"/>
              </a:tabLst>
            </a:pPr>
            <a:r>
              <a:rPr sz="2400" spc="385" dirty="0">
                <a:solidFill>
                  <a:srgbClr val="69A84F"/>
                </a:solidFill>
                <a:latin typeface="DejaVu Sans"/>
                <a:cs typeface="DejaVu Sans"/>
              </a:rPr>
              <a:t>✔	✔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2976" y="217471"/>
            <a:ext cx="65039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</a:t>
            </a:r>
            <a:r>
              <a:rPr sz="2400" spc="-85" dirty="0"/>
              <a:t> </a:t>
            </a:r>
            <a:r>
              <a:rPr sz="2400" spc="-5" dirty="0"/>
              <a:t>Intractability</a:t>
            </a:r>
          </a:p>
        </p:txBody>
      </p:sp>
      <p:sp>
        <p:nvSpPr>
          <p:cNvPr id="3" name="object 3"/>
          <p:cNvSpPr/>
          <p:nvPr/>
        </p:nvSpPr>
        <p:spPr>
          <a:xfrm>
            <a:off x="2806803" y="1355196"/>
            <a:ext cx="2647984" cy="28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87498" y="964036"/>
            <a:ext cx="101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97865" algn="l"/>
              </a:tabLst>
            </a:pPr>
            <a:r>
              <a:rPr sz="2400" spc="385" dirty="0">
                <a:solidFill>
                  <a:srgbClr val="69A84F"/>
                </a:solidFill>
                <a:latin typeface="DejaVu Sans"/>
                <a:cs typeface="DejaVu Sans"/>
              </a:rPr>
              <a:t>✔	✔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119" y="1192800"/>
            <a:ext cx="3387090" cy="1838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Data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likelihood: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lang="de-DE" sz="2250" dirty="0" smtClean="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/>
            <a:r>
              <a:rPr spc="-5" dirty="0">
                <a:latin typeface="Arial"/>
                <a:cs typeface="Arial"/>
              </a:rPr>
              <a:t>Posterior density also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intractable: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54970" y="2933592"/>
            <a:ext cx="3378293" cy="285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4813" y="257015"/>
            <a:ext cx="65039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</a:t>
            </a:r>
            <a:r>
              <a:rPr sz="2400" spc="-85" dirty="0"/>
              <a:t> </a:t>
            </a:r>
            <a:r>
              <a:rPr sz="2400" spc="-5" dirty="0"/>
              <a:t>Intractability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199" y="1252129"/>
            <a:ext cx="158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Data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likelihood: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8692" y="1480494"/>
            <a:ext cx="2647984" cy="28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3635" y="2795516"/>
            <a:ext cx="338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Posterior density also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intractable: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47499" y="3293187"/>
            <a:ext cx="3378293" cy="285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51830" y="2867901"/>
            <a:ext cx="1066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48030" algn="l"/>
              </a:tabLst>
            </a:pPr>
            <a:r>
              <a:rPr sz="2400" spc="385" dirty="0">
                <a:solidFill>
                  <a:srgbClr val="69A84F"/>
                </a:solidFill>
                <a:latin typeface="DejaVu Sans"/>
                <a:cs typeface="DejaVu Sans"/>
              </a:rPr>
              <a:t>✔	✔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5310" y="1056549"/>
            <a:ext cx="101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97865" algn="l"/>
              </a:tabLst>
            </a:pPr>
            <a:r>
              <a:rPr sz="2400" spc="385" dirty="0">
                <a:solidFill>
                  <a:srgbClr val="69A84F"/>
                </a:solidFill>
                <a:latin typeface="DejaVu Sans"/>
                <a:cs typeface="DejaVu Sans"/>
              </a:rPr>
              <a:t>✔	✔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1830" y="3879124"/>
            <a:ext cx="2325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Intractable data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likelihood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86273" y="3613212"/>
            <a:ext cx="92674" cy="288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74223" y="258051"/>
            <a:ext cx="65039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</a:t>
            </a:r>
            <a:r>
              <a:rPr sz="2400" spc="-85" dirty="0"/>
              <a:t> </a:t>
            </a:r>
            <a:r>
              <a:rPr sz="2400" spc="-5" dirty="0"/>
              <a:t>Intractability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4294967295"/>
          </p:nvPr>
        </p:nvSpPr>
        <p:spPr>
          <a:xfrm>
            <a:off x="228600" y="1994610"/>
            <a:ext cx="7129463" cy="267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de-DE" spc="-5" dirty="0" smtClean="0"/>
              <a:t> </a:t>
            </a:r>
            <a:r>
              <a:rPr spc="-5" dirty="0" smtClean="0"/>
              <a:t>Posterior </a:t>
            </a:r>
            <a:r>
              <a:rPr spc="-5" dirty="0"/>
              <a:t>density also</a:t>
            </a:r>
            <a:r>
              <a:rPr spc="-15" dirty="0"/>
              <a:t> </a:t>
            </a:r>
            <a:r>
              <a:rPr spc="-5" dirty="0"/>
              <a:t>intractable:</a:t>
            </a:r>
          </a:p>
          <a:p>
            <a:pPr>
              <a:spcBef>
                <a:spcPts val="5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0" marR="431165" indent="0">
              <a:lnSpc>
                <a:spcPct val="101600"/>
              </a:lnSpc>
              <a:buNone/>
            </a:pPr>
            <a:r>
              <a:rPr sz="1600" spc="-5" dirty="0">
                <a:solidFill>
                  <a:srgbClr val="0000FF"/>
                </a:solidFill>
              </a:rPr>
              <a:t>Solution: In addition to decoder network </a:t>
            </a:r>
            <a:r>
              <a:rPr sz="1600" dirty="0">
                <a:solidFill>
                  <a:srgbClr val="0000FF"/>
                </a:solidFill>
              </a:rPr>
              <a:t>modeling </a:t>
            </a:r>
            <a:r>
              <a:rPr sz="1600" spc="5" dirty="0">
                <a:solidFill>
                  <a:srgbClr val="0000FF"/>
                </a:solidFill>
              </a:rPr>
              <a:t>p</a:t>
            </a:r>
            <a:r>
              <a:rPr sz="1575" spc="7" baseline="-31746" dirty="0">
                <a:solidFill>
                  <a:srgbClr val="0000FF"/>
                </a:solidFill>
              </a:rPr>
              <a:t>θ</a:t>
            </a:r>
            <a:r>
              <a:rPr sz="1600" spc="5" dirty="0">
                <a:solidFill>
                  <a:srgbClr val="0000FF"/>
                </a:solidFill>
              </a:rPr>
              <a:t>(x|z), </a:t>
            </a:r>
            <a:r>
              <a:rPr sz="1600" spc="-5" dirty="0">
                <a:solidFill>
                  <a:srgbClr val="0000FF"/>
                </a:solidFill>
              </a:rPr>
              <a:t>define additional  encoder network </a:t>
            </a:r>
            <a:r>
              <a:rPr sz="1600" spc="-40" dirty="0">
                <a:solidFill>
                  <a:srgbClr val="0000FF"/>
                </a:solidFill>
              </a:rPr>
              <a:t>q</a:t>
            </a:r>
            <a:r>
              <a:rPr sz="1575" spc="-60" baseline="-31746" dirty="0">
                <a:solidFill>
                  <a:srgbClr val="0000FF"/>
                </a:solidFill>
              </a:rPr>
              <a:t>ɸ</a:t>
            </a:r>
            <a:r>
              <a:rPr sz="1600" spc="-40" dirty="0">
                <a:solidFill>
                  <a:srgbClr val="0000FF"/>
                </a:solidFill>
              </a:rPr>
              <a:t>(z|x) </a:t>
            </a:r>
            <a:r>
              <a:rPr sz="1600" spc="-5" dirty="0">
                <a:solidFill>
                  <a:srgbClr val="0000FF"/>
                </a:solidFill>
              </a:rPr>
              <a:t>that approximates</a:t>
            </a:r>
            <a:r>
              <a:rPr sz="1600" spc="20" dirty="0">
                <a:solidFill>
                  <a:srgbClr val="0000FF"/>
                </a:solidFill>
              </a:rPr>
              <a:t> </a:t>
            </a:r>
            <a:r>
              <a:rPr sz="1600" dirty="0">
                <a:solidFill>
                  <a:srgbClr val="0000FF"/>
                </a:solidFill>
              </a:rPr>
              <a:t>p</a:t>
            </a:r>
            <a:r>
              <a:rPr sz="1575" baseline="-31746" dirty="0">
                <a:solidFill>
                  <a:srgbClr val="0000FF"/>
                </a:solidFill>
              </a:rPr>
              <a:t>θ</a:t>
            </a:r>
            <a:r>
              <a:rPr sz="1600" dirty="0">
                <a:solidFill>
                  <a:srgbClr val="0000FF"/>
                </a:solidFill>
              </a:rPr>
              <a:t>(z|x)</a:t>
            </a:r>
            <a:endParaRPr sz="1600" dirty="0"/>
          </a:p>
          <a:p>
            <a:pPr marL="0" marR="5080" indent="0">
              <a:lnSpc>
                <a:spcPct val="101600"/>
              </a:lnSpc>
              <a:spcBef>
                <a:spcPts val="1950"/>
              </a:spcBef>
              <a:buNone/>
            </a:pPr>
            <a:r>
              <a:rPr sz="1600" spc="-5" dirty="0">
                <a:solidFill>
                  <a:srgbClr val="0000FF"/>
                </a:solidFill>
              </a:rPr>
              <a:t>Will </a:t>
            </a:r>
            <a:r>
              <a:rPr sz="1600" dirty="0">
                <a:solidFill>
                  <a:srgbClr val="0000FF"/>
                </a:solidFill>
              </a:rPr>
              <a:t>see </a:t>
            </a:r>
            <a:r>
              <a:rPr sz="1600" spc="-5" dirty="0">
                <a:solidFill>
                  <a:srgbClr val="0000FF"/>
                </a:solidFill>
              </a:rPr>
              <a:t>that this allows us to derive </a:t>
            </a:r>
            <a:r>
              <a:rPr sz="1600" dirty="0">
                <a:solidFill>
                  <a:srgbClr val="0000FF"/>
                </a:solidFill>
              </a:rPr>
              <a:t>a </a:t>
            </a:r>
            <a:r>
              <a:rPr sz="1600" spc="-5" dirty="0">
                <a:solidFill>
                  <a:srgbClr val="0000FF"/>
                </a:solidFill>
              </a:rPr>
              <a:t>lower bound on the data likelihood that is  tractable, which we </a:t>
            </a:r>
            <a:r>
              <a:rPr sz="1600" dirty="0">
                <a:solidFill>
                  <a:srgbClr val="0000FF"/>
                </a:solidFill>
              </a:rPr>
              <a:t>can</a:t>
            </a:r>
            <a:r>
              <a:rPr sz="1600" spc="-10" dirty="0">
                <a:solidFill>
                  <a:srgbClr val="0000FF"/>
                </a:solidFill>
              </a:rPr>
              <a:t> </a:t>
            </a:r>
            <a:r>
              <a:rPr sz="1600" spc="-5" dirty="0">
                <a:solidFill>
                  <a:srgbClr val="0000FF"/>
                </a:solidFill>
              </a:rPr>
              <a:t>optimize</a:t>
            </a:r>
            <a:endParaRPr sz="1600" dirty="0"/>
          </a:p>
        </p:txBody>
      </p:sp>
      <p:sp>
        <p:nvSpPr>
          <p:cNvPr id="3" name="object 3"/>
          <p:cNvSpPr txBox="1"/>
          <p:nvPr/>
        </p:nvSpPr>
        <p:spPr>
          <a:xfrm>
            <a:off x="402404" y="979201"/>
            <a:ext cx="158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Data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likelihood: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7180" y="1264449"/>
            <a:ext cx="2647984" cy="28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2276" y="2009106"/>
            <a:ext cx="3378293" cy="285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83964" y="4888059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6646" y="1545574"/>
            <a:ext cx="1066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48030" algn="l"/>
              </a:tabLst>
            </a:pPr>
            <a:r>
              <a:rPr sz="2400" spc="385" dirty="0">
                <a:solidFill>
                  <a:srgbClr val="69A84F"/>
                </a:solidFill>
                <a:latin typeface="DejaVu Sans"/>
                <a:cs typeface="DejaVu Sans"/>
              </a:rPr>
              <a:t>✔	✔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6217" y="933481"/>
            <a:ext cx="101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97865" algn="l"/>
              </a:tabLst>
            </a:pPr>
            <a:r>
              <a:rPr sz="2400" spc="385" dirty="0">
                <a:solidFill>
                  <a:srgbClr val="69A84F"/>
                </a:solidFill>
                <a:latin typeface="DejaVu Sans"/>
                <a:cs typeface="DejaVu Sans"/>
              </a:rPr>
              <a:t>✔	✔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0797" y="2076071"/>
            <a:ext cx="358140" cy="281940"/>
          </a:xfrm>
          <a:custGeom>
            <a:avLst/>
            <a:gdLst/>
            <a:ahLst/>
            <a:cxnLst/>
            <a:rect l="l" t="t" r="r" b="b"/>
            <a:pathLst>
              <a:path w="358139" h="281939">
                <a:moveTo>
                  <a:pt x="0" y="0"/>
                </a:moveTo>
                <a:lnTo>
                  <a:pt x="357774" y="28151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9589" y="2323336"/>
            <a:ext cx="106447" cy="97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3197" y="2076072"/>
            <a:ext cx="1767839" cy="338455"/>
          </a:xfrm>
          <a:custGeom>
            <a:avLst/>
            <a:gdLst/>
            <a:ahLst/>
            <a:cxnLst/>
            <a:rect l="l" t="t" r="r" b="b"/>
            <a:pathLst>
              <a:path w="1767839" h="338455">
                <a:moveTo>
                  <a:pt x="0" y="0"/>
                </a:moveTo>
                <a:lnTo>
                  <a:pt x="1767821" y="33793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5593" y="2373578"/>
            <a:ext cx="109874" cy="80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9389" y="2076071"/>
            <a:ext cx="358140" cy="281940"/>
          </a:xfrm>
          <a:custGeom>
            <a:avLst/>
            <a:gdLst/>
            <a:ahLst/>
            <a:cxnLst/>
            <a:rect l="l" t="t" r="r" b="b"/>
            <a:pathLst>
              <a:path w="358139" h="281939">
                <a:moveTo>
                  <a:pt x="0" y="0"/>
                </a:moveTo>
                <a:lnTo>
                  <a:pt x="357774" y="28151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8189" y="2323336"/>
            <a:ext cx="106449" cy="972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1789" y="2076072"/>
            <a:ext cx="1767839" cy="338455"/>
          </a:xfrm>
          <a:custGeom>
            <a:avLst/>
            <a:gdLst/>
            <a:ahLst/>
            <a:cxnLst/>
            <a:rect l="l" t="t" r="r" b="b"/>
            <a:pathLst>
              <a:path w="1767840" h="338455">
                <a:moveTo>
                  <a:pt x="0" y="0"/>
                </a:moveTo>
                <a:lnTo>
                  <a:pt x="1767821" y="33793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4184" y="2373578"/>
            <a:ext cx="109874" cy="80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152400" y="1542168"/>
            <a:ext cx="8039100" cy="4444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" marR="5080" indent="-115570">
              <a:lnSpc>
                <a:spcPts val="4110"/>
              </a:lnSpc>
              <a:spcBef>
                <a:spcPts val="520"/>
              </a:spcBef>
              <a:tabLst>
                <a:tab pos="4192270" algn="l"/>
              </a:tabLst>
            </a:pPr>
            <a:r>
              <a:rPr sz="1400" dirty="0" smtClean="0">
                <a:solidFill>
                  <a:srgbClr val="0000FF"/>
                </a:solidFill>
              </a:rPr>
              <a:t>Mean </a:t>
            </a:r>
            <a:r>
              <a:rPr sz="1400" spc="-5" dirty="0">
                <a:solidFill>
                  <a:srgbClr val="0000FF"/>
                </a:solidFill>
              </a:rPr>
              <a:t>and </a:t>
            </a:r>
            <a:r>
              <a:rPr sz="1400" dirty="0">
                <a:solidFill>
                  <a:srgbClr val="0000FF"/>
                </a:solidFill>
              </a:rPr>
              <a:t>(diagonal) covariance </a:t>
            </a:r>
            <a:r>
              <a:rPr sz="1400" spc="-5" dirty="0">
                <a:solidFill>
                  <a:srgbClr val="0000FF"/>
                </a:solidFill>
              </a:rPr>
              <a:t>of </a:t>
            </a:r>
            <a:r>
              <a:rPr sz="1400" b="1" dirty="0">
                <a:solidFill>
                  <a:srgbClr val="0000FF"/>
                </a:solidFill>
              </a:rPr>
              <a:t>z</a:t>
            </a:r>
            <a:r>
              <a:rPr sz="1400" b="1" spc="-20" dirty="0">
                <a:solidFill>
                  <a:srgbClr val="0000FF"/>
                </a:solidFill>
              </a:rPr>
              <a:t> </a:t>
            </a:r>
            <a:r>
              <a:rPr sz="1400" b="1" dirty="0">
                <a:solidFill>
                  <a:srgbClr val="0000FF"/>
                </a:solidFill>
              </a:rPr>
              <a:t>|</a:t>
            </a:r>
            <a:r>
              <a:rPr sz="1400" b="1" spc="-5" dirty="0">
                <a:solidFill>
                  <a:srgbClr val="0000FF"/>
                </a:solidFill>
              </a:rPr>
              <a:t> </a:t>
            </a:r>
            <a:r>
              <a:rPr sz="1400" b="1" dirty="0">
                <a:solidFill>
                  <a:srgbClr val="0000FF"/>
                </a:solidFill>
              </a:rPr>
              <a:t>x	</a:t>
            </a:r>
            <a:r>
              <a:rPr sz="1400" dirty="0">
                <a:solidFill>
                  <a:srgbClr val="0000FF"/>
                </a:solidFill>
              </a:rPr>
              <a:t>Mean </a:t>
            </a:r>
            <a:r>
              <a:rPr sz="1400" spc="-5" dirty="0">
                <a:solidFill>
                  <a:srgbClr val="0000FF"/>
                </a:solidFill>
              </a:rPr>
              <a:t>and </a:t>
            </a:r>
            <a:r>
              <a:rPr sz="1400" dirty="0">
                <a:solidFill>
                  <a:srgbClr val="0000FF"/>
                </a:solidFill>
              </a:rPr>
              <a:t>(diagonal) covariance </a:t>
            </a:r>
            <a:r>
              <a:rPr sz="1400" spc="-5" dirty="0">
                <a:solidFill>
                  <a:srgbClr val="0000FF"/>
                </a:solidFill>
              </a:rPr>
              <a:t>of </a:t>
            </a:r>
            <a:r>
              <a:rPr sz="1400" b="1" dirty="0">
                <a:solidFill>
                  <a:srgbClr val="0000FF"/>
                </a:solidFill>
              </a:rPr>
              <a:t>x |</a:t>
            </a:r>
            <a:r>
              <a:rPr sz="1400" b="1" spc="-60" dirty="0">
                <a:solidFill>
                  <a:srgbClr val="0000FF"/>
                </a:solidFill>
              </a:rPr>
              <a:t> </a:t>
            </a:r>
            <a:r>
              <a:rPr sz="1400" b="1" dirty="0">
                <a:solidFill>
                  <a:srgbClr val="0000FF"/>
                </a:solidFill>
              </a:rPr>
              <a:t>z</a:t>
            </a:r>
            <a:endParaRPr sz="1400" dirty="0"/>
          </a:p>
        </p:txBody>
      </p:sp>
      <p:sp>
        <p:nvSpPr>
          <p:cNvPr id="11" name="object 11"/>
          <p:cNvSpPr/>
          <p:nvPr/>
        </p:nvSpPr>
        <p:spPr>
          <a:xfrm>
            <a:off x="5771764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71764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80868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80868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662" y="3907768"/>
            <a:ext cx="178499" cy="178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33172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33172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0672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0672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87978" y="2953720"/>
            <a:ext cx="748030" cy="871855"/>
          </a:xfrm>
          <a:custGeom>
            <a:avLst/>
            <a:gdLst/>
            <a:ahLst/>
            <a:cxnLst/>
            <a:rect l="l" t="t" r="r" b="b"/>
            <a:pathLst>
              <a:path w="748030" h="871854">
                <a:moveTo>
                  <a:pt x="747590" y="8717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2176" y="2878595"/>
            <a:ext cx="99212" cy="105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58070" y="3917161"/>
            <a:ext cx="178499" cy="159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66524" y="2943152"/>
            <a:ext cx="1356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35569" y="2956219"/>
            <a:ext cx="707390" cy="885190"/>
          </a:xfrm>
          <a:custGeom>
            <a:avLst/>
            <a:gdLst/>
            <a:ahLst/>
            <a:cxnLst/>
            <a:rect l="l" t="t" r="r" b="b"/>
            <a:pathLst>
              <a:path w="707389" h="885189">
                <a:moveTo>
                  <a:pt x="0" y="885098"/>
                </a:moveTo>
                <a:lnTo>
                  <a:pt x="706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08319" y="2879145"/>
            <a:ext cx="97599" cy="106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19460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19460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9263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19263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26562" y="2953720"/>
            <a:ext cx="748030" cy="871855"/>
          </a:xfrm>
          <a:custGeom>
            <a:avLst/>
            <a:gdLst/>
            <a:ahLst/>
            <a:cxnLst/>
            <a:rect l="l" t="t" r="r" b="b"/>
            <a:pathLst>
              <a:path w="748029" h="871854">
                <a:moveTo>
                  <a:pt x="747598" y="8717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60762" y="2878595"/>
            <a:ext cx="99224" cy="1051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74161" y="2956219"/>
            <a:ext cx="707390" cy="885190"/>
          </a:xfrm>
          <a:custGeom>
            <a:avLst/>
            <a:gdLst/>
            <a:ahLst/>
            <a:cxnLst/>
            <a:rect l="l" t="t" r="r" b="b"/>
            <a:pathLst>
              <a:path w="707390" h="885189">
                <a:moveTo>
                  <a:pt x="0" y="885098"/>
                </a:moveTo>
                <a:lnTo>
                  <a:pt x="706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46910" y="2879145"/>
            <a:ext cx="97599" cy="106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5798" y="3238327"/>
            <a:ext cx="778198" cy="2836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481319" y="2943152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2723" y="3551735"/>
            <a:ext cx="12039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(parameters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600" spc="-340" dirty="0" smtClean="0">
                <a:latin typeface="Arial"/>
                <a:cs typeface="Arial"/>
              </a:rPr>
              <a:t>ɸ</a:t>
            </a:r>
            <a:r>
              <a:rPr lang="de-DE" sz="1600" spc="-340" dirty="0" smtClean="0">
                <a:latin typeface="Arial"/>
                <a:cs typeface="Arial"/>
              </a:rPr>
              <a:t>   </a:t>
            </a:r>
            <a:r>
              <a:rPr sz="1400" spc="-340" dirty="0" smtClean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57519" y="3551735"/>
            <a:ext cx="1205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(parameters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θ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54865" y="3244495"/>
            <a:ext cx="778198" cy="271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82622" y="2610355"/>
            <a:ext cx="461919" cy="225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67169" y="2581271"/>
            <a:ext cx="493223" cy="283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21189" y="2597466"/>
            <a:ext cx="461919" cy="2276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05761" y="2592295"/>
            <a:ext cx="493223" cy="2864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327874" y="5138120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45" name="TextBox 44"/>
          <p:cNvSpPr txBox="1"/>
          <p:nvPr/>
        </p:nvSpPr>
        <p:spPr bwMode="auto">
          <a:xfrm>
            <a:off x="130157" y="948441"/>
            <a:ext cx="737520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spc="-5" dirty="0"/>
              <a:t>Since we’re </a:t>
            </a:r>
            <a:r>
              <a:rPr lang="en-US" sz="1400" dirty="0"/>
              <a:t>modeling </a:t>
            </a:r>
            <a:r>
              <a:rPr lang="en-US" sz="1400" spc="-5" dirty="0"/>
              <a:t>probabilistic generation of data, encoder and decoder networks are probabilistic</a:t>
            </a:r>
            <a:endParaRPr lang="de-DE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1" name="object 2"/>
          <p:cNvSpPr txBox="1">
            <a:spLocks/>
          </p:cNvSpPr>
          <p:nvPr/>
        </p:nvSpPr>
        <p:spPr>
          <a:xfrm>
            <a:off x="54813" y="257015"/>
            <a:ext cx="6503988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 Autoencoders</a:t>
            </a:r>
            <a:endParaRPr lang="de-DE" sz="2400" kern="0"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6149" y="219724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5771764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1764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0868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0868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662" y="3907768"/>
            <a:ext cx="178499" cy="17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3172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3172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0672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0672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7978" y="2953720"/>
            <a:ext cx="748030" cy="871855"/>
          </a:xfrm>
          <a:custGeom>
            <a:avLst/>
            <a:gdLst/>
            <a:ahLst/>
            <a:cxnLst/>
            <a:rect l="l" t="t" r="r" b="b"/>
            <a:pathLst>
              <a:path w="748030" h="871854">
                <a:moveTo>
                  <a:pt x="747590" y="8717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2176" y="2878595"/>
            <a:ext cx="99212" cy="105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58070" y="3917161"/>
            <a:ext cx="178499" cy="159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6524" y="2943152"/>
            <a:ext cx="1356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35569" y="2956219"/>
            <a:ext cx="707390" cy="885190"/>
          </a:xfrm>
          <a:custGeom>
            <a:avLst/>
            <a:gdLst/>
            <a:ahLst/>
            <a:cxnLst/>
            <a:rect l="l" t="t" r="r" b="b"/>
            <a:pathLst>
              <a:path w="707389" h="885189">
                <a:moveTo>
                  <a:pt x="0" y="885098"/>
                </a:moveTo>
                <a:lnTo>
                  <a:pt x="706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08319" y="2879145"/>
            <a:ext cx="97599" cy="106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19460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19460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19263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19263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26562" y="2953720"/>
            <a:ext cx="748030" cy="871855"/>
          </a:xfrm>
          <a:custGeom>
            <a:avLst/>
            <a:gdLst/>
            <a:ahLst/>
            <a:cxnLst/>
            <a:rect l="l" t="t" r="r" b="b"/>
            <a:pathLst>
              <a:path w="748029" h="871854">
                <a:moveTo>
                  <a:pt x="747598" y="8717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60762" y="2878595"/>
            <a:ext cx="99224" cy="105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4161" y="2956219"/>
            <a:ext cx="707390" cy="885190"/>
          </a:xfrm>
          <a:custGeom>
            <a:avLst/>
            <a:gdLst/>
            <a:ahLst/>
            <a:cxnLst/>
            <a:rect l="l" t="t" r="r" b="b"/>
            <a:pathLst>
              <a:path w="707390" h="885189">
                <a:moveTo>
                  <a:pt x="0" y="885098"/>
                </a:moveTo>
                <a:lnTo>
                  <a:pt x="706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46910" y="2879145"/>
            <a:ext cx="97599" cy="106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1174" y="1202411"/>
            <a:ext cx="80143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Since we’re </a:t>
            </a:r>
            <a:r>
              <a:rPr sz="1400" dirty="0">
                <a:latin typeface="Arial"/>
                <a:cs typeface="Arial"/>
              </a:rPr>
              <a:t>modeling </a:t>
            </a:r>
            <a:r>
              <a:rPr sz="1400" spc="-5" dirty="0">
                <a:latin typeface="Arial"/>
                <a:cs typeface="Arial"/>
              </a:rPr>
              <a:t>probabilistic generation of data, encoder and decoder networks are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probabilistic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13572" y="2193212"/>
            <a:ext cx="572135" cy="362585"/>
          </a:xfrm>
          <a:custGeom>
            <a:avLst/>
            <a:gdLst/>
            <a:ahLst/>
            <a:cxnLst/>
            <a:rect l="l" t="t" r="r" b="b"/>
            <a:pathLst>
              <a:path w="572135" h="362585">
                <a:moveTo>
                  <a:pt x="0" y="362434"/>
                </a:moveTo>
                <a:lnTo>
                  <a:pt x="57214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59351" y="2137423"/>
            <a:ext cx="108919" cy="918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50444" y="2200236"/>
            <a:ext cx="563880" cy="355600"/>
          </a:xfrm>
          <a:custGeom>
            <a:avLst/>
            <a:gdLst/>
            <a:ahLst/>
            <a:cxnLst/>
            <a:rect l="l" t="t" r="r" b="b"/>
            <a:pathLst>
              <a:path w="563879" h="355600">
                <a:moveTo>
                  <a:pt x="563323" y="355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67795" y="2144582"/>
            <a:ext cx="108949" cy="917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2163" y="2193212"/>
            <a:ext cx="572770" cy="362585"/>
          </a:xfrm>
          <a:custGeom>
            <a:avLst/>
            <a:gdLst/>
            <a:ahLst/>
            <a:cxnLst/>
            <a:rect l="l" t="t" r="r" b="b"/>
            <a:pathLst>
              <a:path w="572770" h="362585">
                <a:moveTo>
                  <a:pt x="0" y="362434"/>
                </a:moveTo>
                <a:lnTo>
                  <a:pt x="5721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97937" y="2137423"/>
            <a:ext cx="108924" cy="918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89036" y="2200236"/>
            <a:ext cx="563880" cy="355600"/>
          </a:xfrm>
          <a:custGeom>
            <a:avLst/>
            <a:gdLst/>
            <a:ahLst/>
            <a:cxnLst/>
            <a:rect l="l" t="t" r="r" b="b"/>
            <a:pathLst>
              <a:path w="563879" h="355600">
                <a:moveTo>
                  <a:pt x="563323" y="355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06387" y="2144582"/>
            <a:ext cx="108949" cy="917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5798" y="3238327"/>
            <a:ext cx="778198" cy="2836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481319" y="2943152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2723" y="3551735"/>
            <a:ext cx="128079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(parameters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600" spc="-340" dirty="0" smtClean="0">
                <a:latin typeface="Arial"/>
                <a:cs typeface="Arial"/>
              </a:rPr>
              <a:t>ɸ</a:t>
            </a:r>
            <a:r>
              <a:rPr lang="de-DE" sz="1600" spc="-340" dirty="0" smtClean="0">
                <a:latin typeface="Arial"/>
                <a:cs typeface="Arial"/>
              </a:rPr>
              <a:t>    </a:t>
            </a:r>
            <a:r>
              <a:rPr sz="1400" spc="-340" dirty="0" smtClean="0">
                <a:latin typeface="Arial"/>
                <a:cs typeface="Arial"/>
              </a:rPr>
              <a:t>)</a:t>
            </a:r>
            <a:r>
              <a:rPr lang="de-DE" sz="1400" spc="-340" dirty="0" smtClean="0">
                <a:latin typeface="Arial"/>
                <a:cs typeface="Arial"/>
              </a:rPr>
              <a:t>  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57519" y="3551735"/>
            <a:ext cx="1205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(parameters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θ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2302" y="1833292"/>
            <a:ext cx="11690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68494" y="1833292"/>
            <a:ext cx="1303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17186" y="1832747"/>
            <a:ext cx="1950770" cy="271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80420" y="1845222"/>
            <a:ext cx="1944336" cy="271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54865" y="3244495"/>
            <a:ext cx="778198" cy="271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82622" y="2610355"/>
            <a:ext cx="461919" cy="2254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7169" y="2581271"/>
            <a:ext cx="493223" cy="2836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21189" y="2597466"/>
            <a:ext cx="461919" cy="2276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05761" y="2592295"/>
            <a:ext cx="493223" cy="286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312336" y="4648555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55" name="Footer Placeholder 5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" name="object 3"/>
          <p:cNvSpPr/>
          <p:nvPr/>
        </p:nvSpPr>
        <p:spPr>
          <a:xfrm>
            <a:off x="5771764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1764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0868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0868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12336" y="4634119"/>
            <a:ext cx="4597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96662" y="3907768"/>
            <a:ext cx="178499" cy="17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3172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3172" y="3841318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0672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80672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7978" y="2953720"/>
            <a:ext cx="748030" cy="871855"/>
          </a:xfrm>
          <a:custGeom>
            <a:avLst/>
            <a:gdLst/>
            <a:ahLst/>
            <a:cxnLst/>
            <a:rect l="l" t="t" r="r" b="b"/>
            <a:pathLst>
              <a:path w="748030" h="871854">
                <a:moveTo>
                  <a:pt x="747590" y="8717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2176" y="2878595"/>
            <a:ext cx="99212" cy="105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8070" y="3917161"/>
            <a:ext cx="178499" cy="159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6524" y="2943152"/>
            <a:ext cx="1356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35569" y="2956219"/>
            <a:ext cx="707390" cy="885190"/>
          </a:xfrm>
          <a:custGeom>
            <a:avLst/>
            <a:gdLst/>
            <a:ahLst/>
            <a:cxnLst/>
            <a:rect l="l" t="t" r="r" b="b"/>
            <a:pathLst>
              <a:path w="707389" h="885189">
                <a:moveTo>
                  <a:pt x="0" y="885098"/>
                </a:moveTo>
                <a:lnTo>
                  <a:pt x="706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08319" y="2879145"/>
            <a:ext cx="97599" cy="106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19460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19460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19263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19263" y="2555646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6562" y="2953720"/>
            <a:ext cx="748030" cy="871855"/>
          </a:xfrm>
          <a:custGeom>
            <a:avLst/>
            <a:gdLst/>
            <a:ahLst/>
            <a:cxnLst/>
            <a:rect l="l" t="t" r="r" b="b"/>
            <a:pathLst>
              <a:path w="748029" h="871854">
                <a:moveTo>
                  <a:pt x="747598" y="8717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60762" y="2878595"/>
            <a:ext cx="99224" cy="105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74161" y="2956219"/>
            <a:ext cx="707390" cy="885190"/>
          </a:xfrm>
          <a:custGeom>
            <a:avLst/>
            <a:gdLst/>
            <a:ahLst/>
            <a:cxnLst/>
            <a:rect l="l" t="t" r="r" b="b"/>
            <a:pathLst>
              <a:path w="707390" h="885189">
                <a:moveTo>
                  <a:pt x="0" y="885098"/>
                </a:moveTo>
                <a:lnTo>
                  <a:pt x="706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46910" y="2879145"/>
            <a:ext cx="97599" cy="106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1174" y="1202411"/>
            <a:ext cx="80143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Since we’re </a:t>
            </a:r>
            <a:r>
              <a:rPr sz="1400" dirty="0">
                <a:latin typeface="Arial"/>
                <a:cs typeface="Arial"/>
              </a:rPr>
              <a:t>modeling </a:t>
            </a:r>
            <a:r>
              <a:rPr sz="1400" spc="-5" dirty="0">
                <a:latin typeface="Arial"/>
                <a:cs typeface="Arial"/>
              </a:rPr>
              <a:t>probabilistic generation of data, encoder and decoder networks are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probabilistic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13572" y="2193212"/>
            <a:ext cx="572135" cy="362585"/>
          </a:xfrm>
          <a:custGeom>
            <a:avLst/>
            <a:gdLst/>
            <a:ahLst/>
            <a:cxnLst/>
            <a:rect l="l" t="t" r="r" b="b"/>
            <a:pathLst>
              <a:path w="572135" h="362585">
                <a:moveTo>
                  <a:pt x="0" y="362434"/>
                </a:moveTo>
                <a:lnTo>
                  <a:pt x="57214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59351" y="2137423"/>
            <a:ext cx="108919" cy="918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50444" y="2200236"/>
            <a:ext cx="563880" cy="355600"/>
          </a:xfrm>
          <a:custGeom>
            <a:avLst/>
            <a:gdLst/>
            <a:ahLst/>
            <a:cxnLst/>
            <a:rect l="l" t="t" r="r" b="b"/>
            <a:pathLst>
              <a:path w="563879" h="355600">
                <a:moveTo>
                  <a:pt x="563323" y="355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67795" y="2144582"/>
            <a:ext cx="108949" cy="917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52163" y="2193212"/>
            <a:ext cx="572770" cy="362585"/>
          </a:xfrm>
          <a:custGeom>
            <a:avLst/>
            <a:gdLst/>
            <a:ahLst/>
            <a:cxnLst/>
            <a:rect l="l" t="t" r="r" b="b"/>
            <a:pathLst>
              <a:path w="572770" h="362585">
                <a:moveTo>
                  <a:pt x="0" y="362434"/>
                </a:moveTo>
                <a:lnTo>
                  <a:pt x="5721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97937" y="2137423"/>
            <a:ext cx="108924" cy="918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89036" y="2200236"/>
            <a:ext cx="563880" cy="355600"/>
          </a:xfrm>
          <a:custGeom>
            <a:avLst/>
            <a:gdLst/>
            <a:ahLst/>
            <a:cxnLst/>
            <a:rect l="l" t="t" r="r" b="b"/>
            <a:pathLst>
              <a:path w="563879" h="355600">
                <a:moveTo>
                  <a:pt x="563323" y="355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06387" y="2144582"/>
            <a:ext cx="108949" cy="917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5798" y="3238327"/>
            <a:ext cx="778198" cy="2836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481319" y="2943152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2723" y="3551735"/>
            <a:ext cx="12039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(parameters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600" spc="-340" dirty="0" smtClean="0">
                <a:latin typeface="Arial"/>
                <a:cs typeface="Arial"/>
              </a:rPr>
              <a:t>ɸ</a:t>
            </a:r>
            <a:r>
              <a:rPr lang="de-DE" sz="1600" spc="-340" dirty="0" smtClean="0">
                <a:latin typeface="Arial"/>
                <a:cs typeface="Arial"/>
              </a:rPr>
              <a:t> </a:t>
            </a:r>
            <a:r>
              <a:rPr sz="1400" spc="-340" dirty="0" smtClean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57519" y="3551735"/>
            <a:ext cx="1205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(parameters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θ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2302" y="1833292"/>
            <a:ext cx="11690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68494" y="1833292"/>
            <a:ext cx="1303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17186" y="1832747"/>
            <a:ext cx="1950770" cy="271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80420" y="1845222"/>
            <a:ext cx="1944336" cy="271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54865" y="3244495"/>
            <a:ext cx="778198" cy="271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82622" y="2610355"/>
            <a:ext cx="461919" cy="2254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67169" y="2581271"/>
            <a:ext cx="493223" cy="2836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21189" y="2597466"/>
            <a:ext cx="461919" cy="2276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05761" y="2592295"/>
            <a:ext cx="493223" cy="286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20424" y="4377052"/>
            <a:ext cx="402717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Encoder and decoder networks also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called  “recognition”/“inference”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“generation”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780601"/>
            <a:ext cx="6225318" cy="351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50824" y="952500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410200" y="1742717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057" y="1324799"/>
            <a:ext cx="6225318" cy="351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/>
          <p:nvPr/>
        </p:nvSpPr>
        <p:spPr>
          <a:xfrm>
            <a:off x="1650897" y="1773515"/>
            <a:ext cx="240665" cy="229235"/>
          </a:xfrm>
          <a:custGeom>
            <a:avLst/>
            <a:gdLst/>
            <a:ahLst/>
            <a:cxnLst/>
            <a:rect l="l" t="t" r="r" b="b"/>
            <a:pathLst>
              <a:path w="240664" h="229235">
                <a:moveTo>
                  <a:pt x="0" y="229182"/>
                </a:moveTo>
                <a:lnTo>
                  <a:pt x="240117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9763" y="1704299"/>
            <a:ext cx="103312" cy="1015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2173" y="2040613"/>
            <a:ext cx="2227580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Taking expectation wrt.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z  (using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encoder network)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will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come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 handy</a:t>
            </a:r>
            <a:r>
              <a:rPr sz="14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later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4831622" y="1325491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057" y="1325084"/>
            <a:ext cx="6225318" cy="91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831622" y="1325491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69713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299" y="1246687"/>
            <a:ext cx="4095750" cy="1874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Supervised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 </a:t>
            </a:r>
            <a:r>
              <a:rPr sz="2000" dirty="0">
                <a:latin typeface="Arial"/>
                <a:cs typeface="Arial"/>
              </a:rPr>
              <a:t>(x,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y)</a:t>
            </a:r>
          </a:p>
          <a:p>
            <a:pPr marL="12700"/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is data,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function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map x -&gt;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9299" y="3380282"/>
            <a:ext cx="34696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Classification,  </a:t>
            </a:r>
            <a:r>
              <a:rPr sz="2000" dirty="0">
                <a:latin typeface="Arial"/>
                <a:cs typeface="Arial"/>
              </a:rPr>
              <a:t>regression, </a:t>
            </a:r>
            <a:r>
              <a:rPr sz="2000" spc="-5" dirty="0">
                <a:latin typeface="Arial"/>
                <a:cs typeface="Arial"/>
              </a:rPr>
              <a:t>object detection,  </a:t>
            </a:r>
            <a:r>
              <a:rPr sz="2000" dirty="0">
                <a:latin typeface="Arial"/>
                <a:cs typeface="Arial"/>
              </a:rPr>
              <a:t>semantic segmentation,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image  </a:t>
            </a:r>
            <a:r>
              <a:rPr sz="2000" dirty="0">
                <a:latin typeface="Arial"/>
                <a:cs typeface="Arial"/>
              </a:rPr>
              <a:t>captioning,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9776" y="3886227"/>
            <a:ext cx="17646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Image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captioning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9163" y="1535625"/>
            <a:ext cx="2334970" cy="1714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52363" y="3350819"/>
            <a:ext cx="25558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 cat 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suitcase </a:t>
            </a:r>
            <a:r>
              <a:rPr sz="1200" i="1" spc="-5" dirty="0">
                <a:latin typeface="Arial"/>
                <a:cs typeface="Arial"/>
              </a:rPr>
              <a:t>on the</a:t>
            </a:r>
            <a:r>
              <a:rPr sz="1200" i="1" spc="-1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floor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52044" y="4999191"/>
            <a:ext cx="1924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25400">
                <a:lnSpc>
                  <a:spcPts val="2310"/>
                </a:lnSpc>
              </a:pPr>
              <a:t>6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42955" y="4552320"/>
            <a:ext cx="1249680" cy="20108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Caption generated using 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4"/>
              </a:rPr>
              <a:t>neuraltalk2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5"/>
              </a:rPr>
              <a:t>Image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is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6"/>
              </a:rPr>
              <a:t> CC0 Public</a:t>
            </a:r>
            <a:r>
              <a:rPr sz="600" u="sng" spc="-1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600" u="sng" spc="-5" dirty="0">
                <a:solidFill>
                  <a:srgbClr val="B6B6B6"/>
                </a:solidFill>
                <a:uFill>
                  <a:solidFill>
                    <a:srgbClr val="B6B6B6"/>
                  </a:solidFill>
                </a:uFill>
                <a:latin typeface="Arial"/>
                <a:cs typeface="Arial"/>
                <a:hlinkClick r:id="rId6"/>
              </a:rPr>
              <a:t>domain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057" y="1325082"/>
            <a:ext cx="6373540" cy="14770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831622" y="1401341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058" y="1325144"/>
            <a:ext cx="7966925" cy="2042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831622" y="1325491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058" y="1409700"/>
            <a:ext cx="7966925" cy="2379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831622" y="1325491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058" y="1325157"/>
            <a:ext cx="7966925" cy="2379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/>
          <p:nvPr/>
        </p:nvSpPr>
        <p:spPr>
          <a:xfrm>
            <a:off x="6082863" y="3852918"/>
            <a:ext cx="240665" cy="229235"/>
          </a:xfrm>
          <a:custGeom>
            <a:avLst/>
            <a:gdLst/>
            <a:ahLst/>
            <a:cxnLst/>
            <a:rect l="l" t="t" r="r" b="b"/>
            <a:pathLst>
              <a:path w="240664" h="229235">
                <a:moveTo>
                  <a:pt x="0" y="229174"/>
                </a:moveTo>
                <a:lnTo>
                  <a:pt x="24012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1738" y="3783694"/>
            <a:ext cx="103299" cy="101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94562" y="4098009"/>
            <a:ext cx="229679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 expectation wrt.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(using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encoder network) let us write  nice KL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terms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82591" y="3892793"/>
            <a:ext cx="719455" cy="189865"/>
          </a:xfrm>
          <a:custGeom>
            <a:avLst/>
            <a:gdLst/>
            <a:ahLst/>
            <a:cxnLst/>
            <a:rect l="l" t="t" r="r" b="b"/>
            <a:pathLst>
              <a:path w="719454" h="189864">
                <a:moveTo>
                  <a:pt x="719273" y="189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9465" y="3852843"/>
            <a:ext cx="110674" cy="79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63</a:t>
            </a:fld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4831622" y="1325491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058" y="1325157"/>
            <a:ext cx="7966925" cy="2379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/>
          <p:nvPr/>
        </p:nvSpPr>
        <p:spPr>
          <a:xfrm>
            <a:off x="6819437" y="3826068"/>
            <a:ext cx="81999" cy="209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64521" y="4068882"/>
            <a:ext cx="2294255" cy="8951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This KL term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(between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Gaussians for encoder and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z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prior) has nice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closed-form  solution!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5315" y="4017065"/>
            <a:ext cx="2374900" cy="8813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575" spc="-7" baseline="-31746" dirty="0">
                <a:solidFill>
                  <a:srgbClr val="FF0000"/>
                </a:solidFill>
                <a:latin typeface="Arial"/>
                <a:cs typeface="Arial"/>
              </a:rPr>
              <a:t>θ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(z|x) intractable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(saw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earlier),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can’t compute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sz="1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KL  term :( But we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know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KL  divergence always &gt;=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0.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425" y="4063909"/>
            <a:ext cx="3004185" cy="8813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Decoder network gives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575" baseline="-31746" dirty="0">
                <a:solidFill>
                  <a:srgbClr val="0000FF"/>
                </a:solidFill>
                <a:latin typeface="Arial"/>
                <a:cs typeface="Arial"/>
              </a:rPr>
              <a:t>θ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(x|z), can  compute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estimate of this term through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sampling. (Sampling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differentiable  through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reparam.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trick,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see</a:t>
            </a:r>
            <a:r>
              <a:rPr sz="14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paper.)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81042" y="3826068"/>
            <a:ext cx="81999" cy="209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6056" y="3826068"/>
            <a:ext cx="81989" cy="20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4831622" y="1401341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440" y="1241148"/>
            <a:ext cx="7966925" cy="2812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 txBox="1"/>
          <p:nvPr/>
        </p:nvSpPr>
        <p:spPr>
          <a:xfrm>
            <a:off x="2003768" y="4153636"/>
            <a:ext cx="3712845" cy="7169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40"/>
              </a:spcBef>
            </a:pP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Tractable lower bound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which we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take  gradient of and optimize!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(p</a:t>
            </a:r>
            <a:r>
              <a:rPr sz="1575" baseline="-31746" dirty="0">
                <a:solidFill>
                  <a:srgbClr val="0000FF"/>
                </a:solidFill>
                <a:latin typeface="Arial"/>
                <a:cs typeface="Arial"/>
              </a:rPr>
              <a:t>θ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(x|z)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differentiable,  KL term</a:t>
            </a:r>
            <a:r>
              <a:rPr sz="14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differentiable)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8246" y="3374768"/>
            <a:ext cx="3940810" cy="763270"/>
          </a:xfrm>
          <a:custGeom>
            <a:avLst/>
            <a:gdLst/>
            <a:ahLst/>
            <a:cxnLst/>
            <a:rect l="l" t="t" r="r" b="b"/>
            <a:pathLst>
              <a:path w="3940810" h="763270">
                <a:moveTo>
                  <a:pt x="0" y="0"/>
                </a:moveTo>
                <a:lnTo>
                  <a:pt x="3940192" y="0"/>
                </a:lnTo>
                <a:lnTo>
                  <a:pt x="3940192" y="763198"/>
                </a:lnTo>
                <a:lnTo>
                  <a:pt x="0" y="7631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85387" y="3828067"/>
            <a:ext cx="596265" cy="280670"/>
          </a:xfrm>
          <a:custGeom>
            <a:avLst/>
            <a:gdLst/>
            <a:ahLst/>
            <a:cxnLst/>
            <a:rect l="l" t="t" r="r" b="b"/>
            <a:pathLst>
              <a:path w="596265" h="280670">
                <a:moveTo>
                  <a:pt x="0" y="0"/>
                </a:moveTo>
                <a:lnTo>
                  <a:pt x="596098" y="0"/>
                </a:lnTo>
                <a:lnTo>
                  <a:pt x="596098" y="280199"/>
                </a:lnTo>
                <a:lnTo>
                  <a:pt x="0" y="280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65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4831622" y="1181100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492609" y="1264842"/>
            <a:ext cx="7966925" cy="2812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058" y="1325141"/>
            <a:ext cx="7966925" cy="2811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/>
          <p:nvPr/>
        </p:nvSpPr>
        <p:spPr>
          <a:xfrm>
            <a:off x="496515" y="4366834"/>
            <a:ext cx="2081790" cy="260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4767" y="4020467"/>
            <a:ext cx="2994793" cy="744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70441" y="4020468"/>
            <a:ext cx="3114040" cy="857885"/>
          </a:xfrm>
          <a:custGeom>
            <a:avLst/>
            <a:gdLst/>
            <a:ahLst/>
            <a:cxnLst/>
            <a:rect l="l" t="t" r="r" b="b"/>
            <a:pathLst>
              <a:path w="3114040" h="857885">
                <a:moveTo>
                  <a:pt x="0" y="0"/>
                </a:moveTo>
                <a:lnTo>
                  <a:pt x="3113693" y="0"/>
                </a:lnTo>
                <a:lnTo>
                  <a:pt x="3113693" y="857398"/>
                </a:lnTo>
                <a:lnTo>
                  <a:pt x="0" y="857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63" y="4203983"/>
            <a:ext cx="3114040" cy="674370"/>
          </a:xfrm>
          <a:custGeom>
            <a:avLst/>
            <a:gdLst/>
            <a:ahLst/>
            <a:cxnLst/>
            <a:rect l="l" t="t" r="r" b="b"/>
            <a:pathLst>
              <a:path w="3114040" h="674370">
                <a:moveTo>
                  <a:pt x="0" y="0"/>
                </a:moveTo>
                <a:lnTo>
                  <a:pt x="3113693" y="0"/>
                </a:lnTo>
                <a:lnTo>
                  <a:pt x="3113693" y="674098"/>
                </a:lnTo>
                <a:lnTo>
                  <a:pt x="0" y="67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43467" y="4640535"/>
            <a:ext cx="289052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latin typeface="Arial"/>
                <a:cs typeface="Arial"/>
              </a:rPr>
              <a:t>Training: </a:t>
            </a:r>
            <a:r>
              <a:rPr sz="1600" dirty="0">
                <a:latin typeface="Arial"/>
                <a:cs typeface="Arial"/>
              </a:rPr>
              <a:t>Maximize </a:t>
            </a:r>
            <a:r>
              <a:rPr sz="1600" spc="-5" dirty="0">
                <a:latin typeface="Arial"/>
                <a:cs typeface="Arial"/>
              </a:rPr>
              <a:t>lower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00" y="4651213"/>
            <a:ext cx="301307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latin typeface="Arial"/>
                <a:cs typeface="Arial"/>
              </a:rPr>
              <a:t>Variational lower bound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(“ELBO”)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4831622" y="1325491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058" y="1325141"/>
            <a:ext cx="7966925" cy="2811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13844"/>
            <a:ext cx="7418388" cy="611706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38100">
              <a:spcBef>
                <a:spcPts val="610"/>
              </a:spcBef>
            </a:pPr>
            <a:r>
              <a:rPr sz="1400" spc="-5" dirty="0" smtClean="0">
                <a:solidFill>
                  <a:srgbClr val="0000FF"/>
                </a:solidFill>
              </a:rPr>
              <a:t>Now </a:t>
            </a:r>
            <a:r>
              <a:rPr sz="1400" spc="-5" dirty="0">
                <a:solidFill>
                  <a:srgbClr val="0000FF"/>
                </a:solidFill>
              </a:rPr>
              <a:t>equipped with our encoder and decoder networks, let’s work out the </a:t>
            </a:r>
            <a:r>
              <a:rPr sz="1400" dirty="0">
                <a:solidFill>
                  <a:srgbClr val="0000FF"/>
                </a:solidFill>
              </a:rPr>
              <a:t>(log) </a:t>
            </a:r>
            <a:r>
              <a:rPr sz="1400" spc="-5" dirty="0">
                <a:solidFill>
                  <a:srgbClr val="0000FF"/>
                </a:solidFill>
              </a:rPr>
              <a:t>data</a:t>
            </a:r>
            <a:r>
              <a:rPr sz="1400" spc="-45" dirty="0">
                <a:solidFill>
                  <a:srgbClr val="0000FF"/>
                </a:solidFill>
              </a:rPr>
              <a:t> </a:t>
            </a:r>
            <a:r>
              <a:rPr sz="1400" spc="-5" dirty="0">
                <a:solidFill>
                  <a:srgbClr val="0000FF"/>
                </a:solidFill>
              </a:rPr>
              <a:t>likelihood:</a:t>
            </a:r>
            <a:endParaRPr sz="1400" dirty="0"/>
          </a:p>
        </p:txBody>
      </p:sp>
      <p:sp>
        <p:nvSpPr>
          <p:cNvPr id="4" name="object 4"/>
          <p:cNvSpPr/>
          <p:nvPr/>
        </p:nvSpPr>
        <p:spPr>
          <a:xfrm>
            <a:off x="496515" y="4366834"/>
            <a:ext cx="2081790" cy="260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4767" y="4020467"/>
            <a:ext cx="2994793" cy="7447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70441" y="4020468"/>
            <a:ext cx="3114040" cy="857885"/>
          </a:xfrm>
          <a:custGeom>
            <a:avLst/>
            <a:gdLst/>
            <a:ahLst/>
            <a:cxnLst/>
            <a:rect l="l" t="t" r="r" b="b"/>
            <a:pathLst>
              <a:path w="3114040" h="857885">
                <a:moveTo>
                  <a:pt x="0" y="0"/>
                </a:moveTo>
                <a:lnTo>
                  <a:pt x="3113693" y="0"/>
                </a:lnTo>
                <a:lnTo>
                  <a:pt x="3113693" y="857398"/>
                </a:lnTo>
                <a:lnTo>
                  <a:pt x="0" y="857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49" y="4203892"/>
            <a:ext cx="3114040" cy="674370"/>
          </a:xfrm>
          <a:custGeom>
            <a:avLst/>
            <a:gdLst/>
            <a:ahLst/>
            <a:cxnLst/>
            <a:rect l="l" t="t" r="r" b="b"/>
            <a:pathLst>
              <a:path w="3114040" h="674370">
                <a:moveTo>
                  <a:pt x="0" y="0"/>
                </a:moveTo>
                <a:lnTo>
                  <a:pt x="3113693" y="0"/>
                </a:lnTo>
                <a:lnTo>
                  <a:pt x="3113693" y="674098"/>
                </a:lnTo>
                <a:lnTo>
                  <a:pt x="0" y="67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6025" y="2122941"/>
            <a:ext cx="12553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Reconstruct  the input</a:t>
            </a:r>
            <a:r>
              <a:rPr sz="16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1190" y="1933689"/>
            <a:ext cx="185420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69A84F"/>
                </a:solidFill>
                <a:latin typeface="Arial"/>
                <a:cs typeface="Arial"/>
              </a:rPr>
              <a:t>Make </a:t>
            </a:r>
            <a:r>
              <a:rPr sz="1600" spc="-5" dirty="0">
                <a:solidFill>
                  <a:srgbClr val="69A84F"/>
                </a:solidFill>
                <a:latin typeface="Arial"/>
                <a:cs typeface="Arial"/>
              </a:rPr>
              <a:t>approximate  posterior distribution  </a:t>
            </a:r>
            <a:r>
              <a:rPr sz="1600" dirty="0">
                <a:solidFill>
                  <a:srgbClr val="69A84F"/>
                </a:solidFill>
                <a:latin typeface="Arial"/>
                <a:cs typeface="Arial"/>
              </a:rPr>
              <a:t>close </a:t>
            </a:r>
            <a:r>
              <a:rPr sz="1600" spc="-5" dirty="0">
                <a:solidFill>
                  <a:srgbClr val="69A84F"/>
                </a:solidFill>
                <a:latin typeface="Arial"/>
                <a:cs typeface="Arial"/>
              </a:rPr>
              <a:t>to</a:t>
            </a:r>
            <a:r>
              <a:rPr sz="1600" spc="-2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69A84F"/>
                </a:solidFill>
                <a:latin typeface="Arial"/>
                <a:cs typeface="Arial"/>
              </a:rPr>
              <a:t>prior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32315" y="2297497"/>
            <a:ext cx="2286000" cy="1106805"/>
          </a:xfrm>
          <a:custGeom>
            <a:avLst/>
            <a:gdLst/>
            <a:ahLst/>
            <a:cxnLst/>
            <a:rect l="l" t="t" r="r" b="b"/>
            <a:pathLst>
              <a:path w="2286000" h="1106805">
                <a:moveTo>
                  <a:pt x="2285845" y="0"/>
                </a:moveTo>
                <a:lnTo>
                  <a:pt x="2215976" y="468"/>
                </a:lnTo>
                <a:lnTo>
                  <a:pt x="2147084" y="1861"/>
                </a:lnTo>
                <a:lnTo>
                  <a:pt x="2079175" y="4154"/>
                </a:lnTo>
                <a:lnTo>
                  <a:pt x="2012259" y="7327"/>
                </a:lnTo>
                <a:lnTo>
                  <a:pt x="1946345" y="11357"/>
                </a:lnTo>
                <a:lnTo>
                  <a:pt x="1881440" y="16223"/>
                </a:lnTo>
                <a:lnTo>
                  <a:pt x="1817555" y="21902"/>
                </a:lnTo>
                <a:lnTo>
                  <a:pt x="1754697" y="28372"/>
                </a:lnTo>
                <a:lnTo>
                  <a:pt x="1692875" y="35612"/>
                </a:lnTo>
                <a:lnTo>
                  <a:pt x="1632098" y="43599"/>
                </a:lnTo>
                <a:lnTo>
                  <a:pt x="1572373" y="52312"/>
                </a:lnTo>
                <a:lnTo>
                  <a:pt x="1513711" y="61728"/>
                </a:lnTo>
                <a:lnTo>
                  <a:pt x="1456120" y="71825"/>
                </a:lnTo>
                <a:lnTo>
                  <a:pt x="1399608" y="82582"/>
                </a:lnTo>
                <a:lnTo>
                  <a:pt x="1344183" y="93977"/>
                </a:lnTo>
                <a:lnTo>
                  <a:pt x="1289855" y="105987"/>
                </a:lnTo>
                <a:lnTo>
                  <a:pt x="1236633" y="118590"/>
                </a:lnTo>
                <a:lnTo>
                  <a:pt x="1184524" y="131765"/>
                </a:lnTo>
                <a:lnTo>
                  <a:pt x="1133537" y="145490"/>
                </a:lnTo>
                <a:lnTo>
                  <a:pt x="1083682" y="159742"/>
                </a:lnTo>
                <a:lnTo>
                  <a:pt x="1034966" y="174500"/>
                </a:lnTo>
                <a:lnTo>
                  <a:pt x="987398" y="189741"/>
                </a:lnTo>
                <a:lnTo>
                  <a:pt x="940988" y="205445"/>
                </a:lnTo>
                <a:lnTo>
                  <a:pt x="895743" y="221587"/>
                </a:lnTo>
                <a:lnTo>
                  <a:pt x="851673" y="238148"/>
                </a:lnTo>
                <a:lnTo>
                  <a:pt x="808785" y="255104"/>
                </a:lnTo>
                <a:lnTo>
                  <a:pt x="767089" y="272434"/>
                </a:lnTo>
                <a:lnTo>
                  <a:pt x="726593" y="290115"/>
                </a:lnTo>
                <a:lnTo>
                  <a:pt x="687306" y="308127"/>
                </a:lnTo>
                <a:lnTo>
                  <a:pt x="649236" y="326446"/>
                </a:lnTo>
                <a:lnTo>
                  <a:pt x="612392" y="345051"/>
                </a:lnTo>
                <a:lnTo>
                  <a:pt x="576784" y="363920"/>
                </a:lnTo>
                <a:lnTo>
                  <a:pt x="542418" y="383030"/>
                </a:lnTo>
                <a:lnTo>
                  <a:pt x="509305" y="402360"/>
                </a:lnTo>
                <a:lnTo>
                  <a:pt x="446868" y="441593"/>
                </a:lnTo>
                <a:lnTo>
                  <a:pt x="389543" y="481440"/>
                </a:lnTo>
                <a:lnTo>
                  <a:pt x="337400" y="521728"/>
                </a:lnTo>
                <a:lnTo>
                  <a:pt x="290506" y="562279"/>
                </a:lnTo>
                <a:lnTo>
                  <a:pt x="223087" y="631098"/>
                </a:lnTo>
                <a:lnTo>
                  <a:pt x="184032" y="679299"/>
                </a:lnTo>
                <a:lnTo>
                  <a:pt x="151152" y="726900"/>
                </a:lnTo>
                <a:lnTo>
                  <a:pt x="123716" y="773602"/>
                </a:lnTo>
                <a:lnTo>
                  <a:pt x="100994" y="819106"/>
                </a:lnTo>
                <a:lnTo>
                  <a:pt x="82255" y="863113"/>
                </a:lnTo>
                <a:lnTo>
                  <a:pt x="66767" y="905321"/>
                </a:lnTo>
                <a:lnTo>
                  <a:pt x="53801" y="945433"/>
                </a:lnTo>
                <a:lnTo>
                  <a:pt x="42624" y="983148"/>
                </a:lnTo>
                <a:lnTo>
                  <a:pt x="36850" y="1003187"/>
                </a:lnTo>
                <a:lnTo>
                  <a:pt x="31287" y="1022322"/>
                </a:lnTo>
                <a:lnTo>
                  <a:pt x="17411" y="1065861"/>
                </a:lnTo>
                <a:lnTo>
                  <a:pt x="1974" y="1102547"/>
                </a:lnTo>
                <a:lnTo>
                  <a:pt x="1424" y="1103647"/>
                </a:lnTo>
                <a:lnTo>
                  <a:pt x="849" y="1104747"/>
                </a:lnTo>
                <a:lnTo>
                  <a:pt x="274" y="1105822"/>
                </a:lnTo>
                <a:lnTo>
                  <a:pt x="0" y="1106297"/>
                </a:lnTo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8716" y="3367293"/>
            <a:ext cx="109349" cy="90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2097" y="2626395"/>
            <a:ext cx="758825" cy="685800"/>
          </a:xfrm>
          <a:custGeom>
            <a:avLst/>
            <a:gdLst/>
            <a:ahLst/>
            <a:cxnLst/>
            <a:rect l="l" t="t" r="r" b="b"/>
            <a:pathLst>
              <a:path w="758825" h="685800">
                <a:moveTo>
                  <a:pt x="0" y="0"/>
                </a:moveTo>
                <a:lnTo>
                  <a:pt x="59126" y="2015"/>
                </a:lnTo>
                <a:lnTo>
                  <a:pt x="116127" y="7902"/>
                </a:lnTo>
                <a:lnTo>
                  <a:pt x="170952" y="17416"/>
                </a:lnTo>
                <a:lnTo>
                  <a:pt x="223552" y="30317"/>
                </a:lnTo>
                <a:lnTo>
                  <a:pt x="273877" y="46363"/>
                </a:lnTo>
                <a:lnTo>
                  <a:pt x="321875" y="65312"/>
                </a:lnTo>
                <a:lnTo>
                  <a:pt x="367496" y="86922"/>
                </a:lnTo>
                <a:lnTo>
                  <a:pt x="410691" y="110950"/>
                </a:lnTo>
                <a:lnTo>
                  <a:pt x="451409" y="137156"/>
                </a:lnTo>
                <a:lnTo>
                  <a:pt x="489599" y="165297"/>
                </a:lnTo>
                <a:lnTo>
                  <a:pt x="525213" y="195131"/>
                </a:lnTo>
                <a:lnTo>
                  <a:pt x="558198" y="226417"/>
                </a:lnTo>
                <a:lnTo>
                  <a:pt x="588505" y="258912"/>
                </a:lnTo>
                <a:lnTo>
                  <a:pt x="616084" y="292374"/>
                </a:lnTo>
                <a:lnTo>
                  <a:pt x="640884" y="326563"/>
                </a:lnTo>
                <a:lnTo>
                  <a:pt x="662856" y="361235"/>
                </a:lnTo>
                <a:lnTo>
                  <a:pt x="681948" y="396149"/>
                </a:lnTo>
                <a:lnTo>
                  <a:pt x="704134" y="445557"/>
                </a:lnTo>
                <a:lnTo>
                  <a:pt x="721274" y="494274"/>
                </a:lnTo>
                <a:lnTo>
                  <a:pt x="734207" y="541614"/>
                </a:lnTo>
                <a:lnTo>
                  <a:pt x="743772" y="586889"/>
                </a:lnTo>
                <a:lnTo>
                  <a:pt x="750806" y="629413"/>
                </a:lnTo>
                <a:lnTo>
                  <a:pt x="756148" y="668498"/>
                </a:lnTo>
                <a:lnTo>
                  <a:pt x="758348" y="685673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61569" y="3291194"/>
            <a:ext cx="79524" cy="1110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43467" y="4640535"/>
            <a:ext cx="289052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latin typeface="Arial"/>
                <a:cs typeface="Arial"/>
              </a:rPr>
              <a:t>Training: </a:t>
            </a:r>
            <a:r>
              <a:rPr sz="1600" dirty="0">
                <a:latin typeface="Arial"/>
                <a:cs typeface="Arial"/>
              </a:rPr>
              <a:t>Maximize </a:t>
            </a:r>
            <a:r>
              <a:rPr sz="1600" spc="-5" dirty="0">
                <a:latin typeface="Arial"/>
                <a:cs typeface="Arial"/>
              </a:rPr>
              <a:t>lower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800" y="4651213"/>
            <a:ext cx="301307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latin typeface="Arial"/>
                <a:cs typeface="Arial"/>
              </a:rPr>
              <a:t>Variational lower bound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(“ELBO”)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120424" y="17821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</a:t>
            </a:r>
            <a:r>
              <a:rPr lang="de-DE" sz="2400" kern="0" spc="-85" dirty="0" smtClean="0"/>
              <a:t> </a:t>
            </a:r>
            <a:r>
              <a:rPr lang="de-DE" sz="2400" kern="0" spc="-5" dirty="0" smtClean="0"/>
              <a:t>Autoencoders</a:t>
            </a:r>
            <a:endParaRPr lang="de-DE" sz="2400" kern="0" spc="-5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4831622" y="1325491"/>
            <a:ext cx="2131154" cy="3893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250" y="190500"/>
            <a:ext cx="4269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Variational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Autoencoders</a:t>
            </a: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2125" y="1159420"/>
            <a:ext cx="33381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all together: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maximizing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 likelihood lower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250" y="1891701"/>
            <a:ext cx="3512967" cy="633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01462" y="4526760"/>
            <a:ext cx="178499" cy="159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57742" y="4507078"/>
            <a:ext cx="89344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226250" y="135636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2125" y="1159420"/>
            <a:ext cx="33381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all together: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maximizing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 likelihood lower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6250" y="1891701"/>
            <a:ext cx="3512967" cy="633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2125" y="3216818"/>
            <a:ext cx="3478529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Let’s look at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computing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bound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(forward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pass) for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given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minibatch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  input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69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448" y="1265938"/>
            <a:ext cx="3677920" cy="3421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Unsupervised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Just </a:t>
            </a:r>
            <a:r>
              <a:rPr sz="2000" spc="-5" dirty="0">
                <a:latin typeface="Arial"/>
                <a:cs typeface="Arial"/>
              </a:rPr>
              <a:t>data, no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labels!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370205"/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underlying  hidden </a:t>
            </a:r>
            <a:r>
              <a:rPr sz="2000" i="1" dirty="0">
                <a:latin typeface="Arial"/>
                <a:cs typeface="Arial"/>
              </a:rPr>
              <a:t>structure </a:t>
            </a:r>
            <a:r>
              <a:rPr sz="2000" spc="-5" dirty="0">
                <a:latin typeface="Arial"/>
                <a:cs typeface="Arial"/>
              </a:rPr>
              <a:t>of 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/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Clustering,  dimensionality </a:t>
            </a:r>
            <a:r>
              <a:rPr sz="2000" dirty="0">
                <a:latin typeface="Arial"/>
                <a:cs typeface="Arial"/>
              </a:rPr>
              <a:t>reduction,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  learning, density estimation,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94024" y="214744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52044" y="4999191"/>
            <a:ext cx="1924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25400">
                <a:lnSpc>
                  <a:spcPts val="2310"/>
                </a:lnSpc>
              </a:pPr>
              <a:t>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51138" y="4002293"/>
            <a:ext cx="739775" cy="448945"/>
          </a:xfrm>
          <a:custGeom>
            <a:avLst/>
            <a:gdLst/>
            <a:ahLst/>
            <a:cxnLst/>
            <a:rect l="l" t="t" r="r" b="b"/>
            <a:pathLst>
              <a:path w="739775" h="448945">
                <a:moveTo>
                  <a:pt x="739573" y="448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67688" y="3947918"/>
            <a:ext cx="109299" cy="9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1462" y="4526760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90711" y="3994493"/>
            <a:ext cx="655955" cy="456565"/>
          </a:xfrm>
          <a:custGeom>
            <a:avLst/>
            <a:gdLst/>
            <a:ahLst/>
            <a:cxnLst/>
            <a:rect l="l" t="t" r="r" b="b"/>
            <a:pathLst>
              <a:path w="655954" h="456564">
                <a:moveTo>
                  <a:pt x="0" y="456399"/>
                </a:moveTo>
                <a:lnTo>
                  <a:pt x="655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19085" y="3935593"/>
            <a:ext cx="107999" cy="94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1990" y="4152725"/>
            <a:ext cx="778198" cy="2836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26013" y="3677152"/>
            <a:ext cx="461919" cy="225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10560" y="3648069"/>
            <a:ext cx="493223" cy="2836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52720" y="3857550"/>
            <a:ext cx="1697989" cy="897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817244"/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152400" y="211291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82125" y="1159420"/>
            <a:ext cx="33381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all together: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maximizing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 likelihood lower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6250" y="1891701"/>
            <a:ext cx="3512967" cy="6336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51138" y="4002293"/>
            <a:ext cx="739775" cy="448945"/>
          </a:xfrm>
          <a:custGeom>
            <a:avLst/>
            <a:gdLst/>
            <a:ahLst/>
            <a:cxnLst/>
            <a:rect l="l" t="t" r="r" b="b"/>
            <a:pathLst>
              <a:path w="739775" h="448945">
                <a:moveTo>
                  <a:pt x="739573" y="448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67688" y="3947918"/>
            <a:ext cx="109299" cy="9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1462" y="4526760"/>
            <a:ext cx="178499" cy="159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90711" y="3994493"/>
            <a:ext cx="655955" cy="456565"/>
          </a:xfrm>
          <a:custGeom>
            <a:avLst/>
            <a:gdLst/>
            <a:ahLst/>
            <a:cxnLst/>
            <a:rect l="l" t="t" r="r" b="b"/>
            <a:pathLst>
              <a:path w="655954" h="456564">
                <a:moveTo>
                  <a:pt x="0" y="456399"/>
                </a:moveTo>
                <a:lnTo>
                  <a:pt x="655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19085" y="3935593"/>
            <a:ext cx="107999" cy="94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1990" y="4152725"/>
            <a:ext cx="778198" cy="2836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26013" y="3677152"/>
            <a:ext cx="461919" cy="225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10560" y="3648069"/>
            <a:ext cx="493223" cy="2836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25001" y="194899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2125" y="1159420"/>
            <a:ext cx="33381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all together: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maximizing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 likelihood lower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250" y="1891701"/>
            <a:ext cx="3512967" cy="6336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91343" y="2473488"/>
            <a:ext cx="2420620" cy="1315720"/>
          </a:xfrm>
          <a:custGeom>
            <a:avLst/>
            <a:gdLst/>
            <a:ahLst/>
            <a:cxnLst/>
            <a:rect l="l" t="t" r="r" b="b"/>
            <a:pathLst>
              <a:path w="2420620" h="1315720">
                <a:moveTo>
                  <a:pt x="2419995" y="1315554"/>
                </a:moveTo>
                <a:lnTo>
                  <a:pt x="2350978" y="1315096"/>
                </a:lnTo>
                <a:lnTo>
                  <a:pt x="2282777" y="1313734"/>
                </a:lnTo>
                <a:lnTo>
                  <a:pt x="2215399" y="1311488"/>
                </a:lnTo>
                <a:lnTo>
                  <a:pt x="2148857" y="1308377"/>
                </a:lnTo>
                <a:lnTo>
                  <a:pt x="2083159" y="1304419"/>
                </a:lnTo>
                <a:lnTo>
                  <a:pt x="2018315" y="1299635"/>
                </a:lnTo>
                <a:lnTo>
                  <a:pt x="1954335" y="1294044"/>
                </a:lnTo>
                <a:lnTo>
                  <a:pt x="1891230" y="1287664"/>
                </a:lnTo>
                <a:lnTo>
                  <a:pt x="1829009" y="1280515"/>
                </a:lnTo>
                <a:lnTo>
                  <a:pt x="1767683" y="1272616"/>
                </a:lnTo>
                <a:lnTo>
                  <a:pt x="1707261" y="1263987"/>
                </a:lnTo>
                <a:lnTo>
                  <a:pt x="1647753" y="1254646"/>
                </a:lnTo>
                <a:lnTo>
                  <a:pt x="1589170" y="1244613"/>
                </a:lnTo>
                <a:lnTo>
                  <a:pt x="1531520" y="1233908"/>
                </a:lnTo>
                <a:lnTo>
                  <a:pt x="1474815" y="1222548"/>
                </a:lnTo>
                <a:lnTo>
                  <a:pt x="1419064" y="1210555"/>
                </a:lnTo>
                <a:lnTo>
                  <a:pt x="1364277" y="1197945"/>
                </a:lnTo>
                <a:lnTo>
                  <a:pt x="1310465" y="1184740"/>
                </a:lnTo>
                <a:lnTo>
                  <a:pt x="1257636" y="1170959"/>
                </a:lnTo>
                <a:lnTo>
                  <a:pt x="1205802" y="1156619"/>
                </a:lnTo>
                <a:lnTo>
                  <a:pt x="1154971" y="1141741"/>
                </a:lnTo>
                <a:lnTo>
                  <a:pt x="1105155" y="1126345"/>
                </a:lnTo>
                <a:lnTo>
                  <a:pt x="1056362" y="1110448"/>
                </a:lnTo>
                <a:lnTo>
                  <a:pt x="1008604" y="1094070"/>
                </a:lnTo>
                <a:lnTo>
                  <a:pt x="961889" y="1077232"/>
                </a:lnTo>
                <a:lnTo>
                  <a:pt x="916229" y="1059951"/>
                </a:lnTo>
                <a:lnTo>
                  <a:pt x="871632" y="1042247"/>
                </a:lnTo>
                <a:lnTo>
                  <a:pt x="828109" y="1024139"/>
                </a:lnTo>
                <a:lnTo>
                  <a:pt x="785670" y="1005647"/>
                </a:lnTo>
                <a:lnTo>
                  <a:pt x="744325" y="986789"/>
                </a:lnTo>
                <a:lnTo>
                  <a:pt x="704083" y="967586"/>
                </a:lnTo>
                <a:lnTo>
                  <a:pt x="664956" y="948055"/>
                </a:lnTo>
                <a:lnTo>
                  <a:pt x="626952" y="928217"/>
                </a:lnTo>
                <a:lnTo>
                  <a:pt x="590081" y="908091"/>
                </a:lnTo>
                <a:lnTo>
                  <a:pt x="554355" y="887695"/>
                </a:lnTo>
                <a:lnTo>
                  <a:pt x="519782" y="867049"/>
                </a:lnTo>
                <a:lnTo>
                  <a:pt x="486373" y="846173"/>
                </a:lnTo>
                <a:lnTo>
                  <a:pt x="454137" y="825085"/>
                </a:lnTo>
                <a:lnTo>
                  <a:pt x="393227" y="782352"/>
                </a:lnTo>
                <a:lnTo>
                  <a:pt x="337130" y="739004"/>
                </a:lnTo>
                <a:lnTo>
                  <a:pt x="285928" y="695194"/>
                </a:lnTo>
                <a:lnTo>
                  <a:pt x="239699" y="651077"/>
                </a:lnTo>
                <a:lnTo>
                  <a:pt x="198524" y="606806"/>
                </a:lnTo>
                <a:lnTo>
                  <a:pt x="159374" y="558518"/>
                </a:lnTo>
                <a:lnTo>
                  <a:pt x="125881" y="510429"/>
                </a:lnTo>
                <a:lnTo>
                  <a:pt x="97593" y="462738"/>
                </a:lnTo>
                <a:lnTo>
                  <a:pt x="74060" y="415646"/>
                </a:lnTo>
                <a:lnTo>
                  <a:pt x="54828" y="369352"/>
                </a:lnTo>
                <a:lnTo>
                  <a:pt x="39446" y="324056"/>
                </a:lnTo>
                <a:lnTo>
                  <a:pt x="27462" y="279958"/>
                </a:lnTo>
                <a:lnTo>
                  <a:pt x="18425" y="237258"/>
                </a:lnTo>
                <a:lnTo>
                  <a:pt x="11883" y="196155"/>
                </a:lnTo>
                <a:lnTo>
                  <a:pt x="7383" y="156850"/>
                </a:lnTo>
                <a:lnTo>
                  <a:pt x="3162" y="95155"/>
                </a:lnTo>
                <a:lnTo>
                  <a:pt x="1567" y="49755"/>
                </a:lnTo>
                <a:lnTo>
                  <a:pt x="999" y="28872"/>
                </a:lnTo>
                <a:lnTo>
                  <a:pt x="799" y="22122"/>
                </a:lnTo>
                <a:lnTo>
                  <a:pt x="0" y="0"/>
                </a:lnTo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42719" y="2386858"/>
            <a:ext cx="86199" cy="1103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892325" y="3204080"/>
            <a:ext cx="4058285" cy="15747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43776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Make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approximate  posterior distribution  </a:t>
            </a: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close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to</a:t>
            </a:r>
            <a:r>
              <a:rPr sz="1400" spc="-2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prior</a:t>
            </a:r>
            <a:endParaRPr sz="1400">
              <a:latin typeface="Arial"/>
              <a:cs typeface="Arial"/>
            </a:endParaRPr>
          </a:p>
          <a:p>
            <a:pPr marL="2372995">
              <a:spcBef>
                <a:spcPts val="114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R="5080" algn="r"/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5312" y="2737496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25312" y="2737496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4711" y="2803945"/>
            <a:ext cx="178499" cy="17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1138" y="4002293"/>
            <a:ext cx="739775" cy="448945"/>
          </a:xfrm>
          <a:custGeom>
            <a:avLst/>
            <a:gdLst/>
            <a:ahLst/>
            <a:cxnLst/>
            <a:rect l="l" t="t" r="r" b="b"/>
            <a:pathLst>
              <a:path w="739775" h="448945">
                <a:moveTo>
                  <a:pt x="739573" y="448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67688" y="3947918"/>
            <a:ext cx="109299" cy="9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1462" y="4526760"/>
            <a:ext cx="178499" cy="159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90711" y="3994493"/>
            <a:ext cx="655955" cy="456565"/>
          </a:xfrm>
          <a:custGeom>
            <a:avLst/>
            <a:gdLst/>
            <a:ahLst/>
            <a:cxnLst/>
            <a:rect l="l" t="t" r="r" b="b"/>
            <a:pathLst>
              <a:path w="655954" h="456564">
                <a:moveTo>
                  <a:pt x="0" y="456399"/>
                </a:moveTo>
                <a:lnTo>
                  <a:pt x="655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19085" y="3935593"/>
            <a:ext cx="107999" cy="94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56963" y="3394193"/>
            <a:ext cx="563245" cy="228600"/>
          </a:xfrm>
          <a:custGeom>
            <a:avLst/>
            <a:gdLst/>
            <a:ahLst/>
            <a:cxnLst/>
            <a:rect l="l" t="t" r="r" b="b"/>
            <a:pathLst>
              <a:path w="563245" h="228600">
                <a:moveTo>
                  <a:pt x="0" y="228249"/>
                </a:moveTo>
                <a:lnTo>
                  <a:pt x="5627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98387" y="3352194"/>
            <a:ext cx="110999" cy="80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03136" y="3398568"/>
            <a:ext cx="554355" cy="224154"/>
          </a:xfrm>
          <a:custGeom>
            <a:avLst/>
            <a:gdLst/>
            <a:ahLst/>
            <a:cxnLst/>
            <a:rect l="l" t="t" r="r" b="b"/>
            <a:pathLst>
              <a:path w="554354" h="224154">
                <a:moveTo>
                  <a:pt x="554023" y="2238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13461" y="3356643"/>
            <a:ext cx="110999" cy="8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1990" y="4152725"/>
            <a:ext cx="778198" cy="2836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425693" y="3052489"/>
            <a:ext cx="11690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23811" y="3064420"/>
            <a:ext cx="1944336" cy="271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6013" y="3677152"/>
            <a:ext cx="461919" cy="225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10560" y="3648069"/>
            <a:ext cx="493223" cy="2836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 idx="4294967295"/>
          </p:nvPr>
        </p:nvSpPr>
        <p:spPr>
          <a:xfrm>
            <a:off x="131278" y="170668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82125" y="1159420"/>
            <a:ext cx="33381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all together: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maximizing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 likelihood lower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6250" y="1891701"/>
            <a:ext cx="3512967" cy="6336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91343" y="2473488"/>
            <a:ext cx="2420620" cy="1315720"/>
          </a:xfrm>
          <a:custGeom>
            <a:avLst/>
            <a:gdLst/>
            <a:ahLst/>
            <a:cxnLst/>
            <a:rect l="l" t="t" r="r" b="b"/>
            <a:pathLst>
              <a:path w="2420620" h="1315720">
                <a:moveTo>
                  <a:pt x="2419995" y="1315554"/>
                </a:moveTo>
                <a:lnTo>
                  <a:pt x="2350978" y="1315096"/>
                </a:lnTo>
                <a:lnTo>
                  <a:pt x="2282777" y="1313734"/>
                </a:lnTo>
                <a:lnTo>
                  <a:pt x="2215399" y="1311488"/>
                </a:lnTo>
                <a:lnTo>
                  <a:pt x="2148857" y="1308377"/>
                </a:lnTo>
                <a:lnTo>
                  <a:pt x="2083159" y="1304419"/>
                </a:lnTo>
                <a:lnTo>
                  <a:pt x="2018315" y="1299635"/>
                </a:lnTo>
                <a:lnTo>
                  <a:pt x="1954335" y="1294044"/>
                </a:lnTo>
                <a:lnTo>
                  <a:pt x="1891230" y="1287664"/>
                </a:lnTo>
                <a:lnTo>
                  <a:pt x="1829009" y="1280515"/>
                </a:lnTo>
                <a:lnTo>
                  <a:pt x="1767683" y="1272616"/>
                </a:lnTo>
                <a:lnTo>
                  <a:pt x="1707261" y="1263987"/>
                </a:lnTo>
                <a:lnTo>
                  <a:pt x="1647753" y="1254646"/>
                </a:lnTo>
                <a:lnTo>
                  <a:pt x="1589170" y="1244613"/>
                </a:lnTo>
                <a:lnTo>
                  <a:pt x="1531520" y="1233908"/>
                </a:lnTo>
                <a:lnTo>
                  <a:pt x="1474815" y="1222548"/>
                </a:lnTo>
                <a:lnTo>
                  <a:pt x="1419064" y="1210555"/>
                </a:lnTo>
                <a:lnTo>
                  <a:pt x="1364277" y="1197945"/>
                </a:lnTo>
                <a:lnTo>
                  <a:pt x="1310465" y="1184740"/>
                </a:lnTo>
                <a:lnTo>
                  <a:pt x="1257636" y="1170959"/>
                </a:lnTo>
                <a:lnTo>
                  <a:pt x="1205802" y="1156619"/>
                </a:lnTo>
                <a:lnTo>
                  <a:pt x="1154971" y="1141741"/>
                </a:lnTo>
                <a:lnTo>
                  <a:pt x="1105155" y="1126345"/>
                </a:lnTo>
                <a:lnTo>
                  <a:pt x="1056362" y="1110448"/>
                </a:lnTo>
                <a:lnTo>
                  <a:pt x="1008604" y="1094070"/>
                </a:lnTo>
                <a:lnTo>
                  <a:pt x="961889" y="1077232"/>
                </a:lnTo>
                <a:lnTo>
                  <a:pt x="916229" y="1059951"/>
                </a:lnTo>
                <a:lnTo>
                  <a:pt x="871632" y="1042247"/>
                </a:lnTo>
                <a:lnTo>
                  <a:pt x="828109" y="1024139"/>
                </a:lnTo>
                <a:lnTo>
                  <a:pt x="785670" y="1005647"/>
                </a:lnTo>
                <a:lnTo>
                  <a:pt x="744325" y="986789"/>
                </a:lnTo>
                <a:lnTo>
                  <a:pt x="704083" y="967586"/>
                </a:lnTo>
                <a:lnTo>
                  <a:pt x="664956" y="948055"/>
                </a:lnTo>
                <a:lnTo>
                  <a:pt x="626952" y="928217"/>
                </a:lnTo>
                <a:lnTo>
                  <a:pt x="590081" y="908091"/>
                </a:lnTo>
                <a:lnTo>
                  <a:pt x="554355" y="887695"/>
                </a:lnTo>
                <a:lnTo>
                  <a:pt x="519782" y="867049"/>
                </a:lnTo>
                <a:lnTo>
                  <a:pt x="486373" y="846173"/>
                </a:lnTo>
                <a:lnTo>
                  <a:pt x="454137" y="825085"/>
                </a:lnTo>
                <a:lnTo>
                  <a:pt x="393227" y="782352"/>
                </a:lnTo>
                <a:lnTo>
                  <a:pt x="337130" y="739004"/>
                </a:lnTo>
                <a:lnTo>
                  <a:pt x="285928" y="695194"/>
                </a:lnTo>
                <a:lnTo>
                  <a:pt x="239699" y="651077"/>
                </a:lnTo>
                <a:lnTo>
                  <a:pt x="198524" y="606806"/>
                </a:lnTo>
                <a:lnTo>
                  <a:pt x="159374" y="558518"/>
                </a:lnTo>
                <a:lnTo>
                  <a:pt x="125881" y="510429"/>
                </a:lnTo>
                <a:lnTo>
                  <a:pt x="97593" y="462738"/>
                </a:lnTo>
                <a:lnTo>
                  <a:pt x="74060" y="415646"/>
                </a:lnTo>
                <a:lnTo>
                  <a:pt x="54828" y="369352"/>
                </a:lnTo>
                <a:lnTo>
                  <a:pt x="39446" y="324056"/>
                </a:lnTo>
                <a:lnTo>
                  <a:pt x="27462" y="279958"/>
                </a:lnTo>
                <a:lnTo>
                  <a:pt x="18425" y="237258"/>
                </a:lnTo>
                <a:lnTo>
                  <a:pt x="11883" y="196155"/>
                </a:lnTo>
                <a:lnTo>
                  <a:pt x="7383" y="156850"/>
                </a:lnTo>
                <a:lnTo>
                  <a:pt x="3162" y="95155"/>
                </a:lnTo>
                <a:lnTo>
                  <a:pt x="1567" y="49755"/>
                </a:lnTo>
                <a:lnTo>
                  <a:pt x="999" y="28872"/>
                </a:lnTo>
                <a:lnTo>
                  <a:pt x="799" y="22122"/>
                </a:lnTo>
                <a:lnTo>
                  <a:pt x="0" y="0"/>
                </a:lnTo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42719" y="2386858"/>
            <a:ext cx="86199" cy="1103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92325" y="3204080"/>
            <a:ext cx="4058285" cy="15747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43776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Make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approximate  posterior distribution  </a:t>
            </a: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close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to</a:t>
            </a:r>
            <a:r>
              <a:rPr sz="1400" spc="-2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prior</a:t>
            </a:r>
            <a:endParaRPr sz="1400">
              <a:latin typeface="Arial"/>
              <a:cs typeface="Arial"/>
            </a:endParaRPr>
          </a:p>
          <a:p>
            <a:pPr marL="2372995">
              <a:spcBef>
                <a:spcPts val="114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R="5080" algn="r"/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72</a:t>
            </a:fld>
            <a:endParaRPr lang="de-DE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5312" y="2737496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25312" y="2737496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4711" y="2803945"/>
            <a:ext cx="178499" cy="17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1138" y="4002293"/>
            <a:ext cx="739775" cy="448945"/>
          </a:xfrm>
          <a:custGeom>
            <a:avLst/>
            <a:gdLst/>
            <a:ahLst/>
            <a:cxnLst/>
            <a:rect l="l" t="t" r="r" b="b"/>
            <a:pathLst>
              <a:path w="739775" h="448945">
                <a:moveTo>
                  <a:pt x="739573" y="448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67688" y="3947918"/>
            <a:ext cx="109299" cy="9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1462" y="4526760"/>
            <a:ext cx="178499" cy="159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90711" y="3994493"/>
            <a:ext cx="655955" cy="456565"/>
          </a:xfrm>
          <a:custGeom>
            <a:avLst/>
            <a:gdLst/>
            <a:ahLst/>
            <a:cxnLst/>
            <a:rect l="l" t="t" r="r" b="b"/>
            <a:pathLst>
              <a:path w="655954" h="456564">
                <a:moveTo>
                  <a:pt x="0" y="456399"/>
                </a:moveTo>
                <a:lnTo>
                  <a:pt x="655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19085" y="3935593"/>
            <a:ext cx="107999" cy="94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3061" y="1909022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4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3061" y="1909022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4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7141" y="1909022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4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77140" y="1909022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4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56963" y="3394193"/>
            <a:ext cx="563245" cy="228600"/>
          </a:xfrm>
          <a:custGeom>
            <a:avLst/>
            <a:gdLst/>
            <a:ahLst/>
            <a:cxnLst/>
            <a:rect l="l" t="t" r="r" b="b"/>
            <a:pathLst>
              <a:path w="563245" h="228600">
                <a:moveTo>
                  <a:pt x="0" y="228249"/>
                </a:moveTo>
                <a:lnTo>
                  <a:pt x="5627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98387" y="3352194"/>
            <a:ext cx="110999" cy="80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03136" y="3398568"/>
            <a:ext cx="554355" cy="224154"/>
          </a:xfrm>
          <a:custGeom>
            <a:avLst/>
            <a:gdLst/>
            <a:ahLst/>
            <a:cxnLst/>
            <a:rect l="l" t="t" r="r" b="b"/>
            <a:pathLst>
              <a:path w="554354" h="224154">
                <a:moveTo>
                  <a:pt x="554023" y="2238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13461" y="3356643"/>
            <a:ext cx="110999" cy="8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1990" y="4152725"/>
            <a:ext cx="778198" cy="2836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96420" y="2260925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25693" y="3052489"/>
            <a:ext cx="11690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23811" y="3064420"/>
            <a:ext cx="1944336" cy="271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44390" y="2546421"/>
            <a:ext cx="778198" cy="271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26013" y="3677152"/>
            <a:ext cx="461919" cy="2254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10560" y="3648069"/>
            <a:ext cx="493223" cy="2836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80639" y="1950842"/>
            <a:ext cx="461919" cy="227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22410" y="1945671"/>
            <a:ext cx="493223" cy="2864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44162" y="2289064"/>
            <a:ext cx="736600" cy="448945"/>
          </a:xfrm>
          <a:custGeom>
            <a:avLst/>
            <a:gdLst/>
            <a:ahLst/>
            <a:cxnLst/>
            <a:rect l="l" t="t" r="r" b="b"/>
            <a:pathLst>
              <a:path w="736600" h="448944">
                <a:moveTo>
                  <a:pt x="736098" y="4484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60813" y="2234562"/>
            <a:ext cx="109249" cy="908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80261" y="2280871"/>
            <a:ext cx="659765" cy="457200"/>
          </a:xfrm>
          <a:custGeom>
            <a:avLst/>
            <a:gdLst/>
            <a:ahLst/>
            <a:cxnLst/>
            <a:rect l="l" t="t" r="r" b="b"/>
            <a:pathLst>
              <a:path w="659765" h="457200">
                <a:moveTo>
                  <a:pt x="0" y="456624"/>
                </a:moveTo>
                <a:lnTo>
                  <a:pt x="659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12159" y="2222127"/>
            <a:ext cx="108024" cy="941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 idx="4294967295"/>
          </p:nvPr>
        </p:nvSpPr>
        <p:spPr>
          <a:xfrm>
            <a:off x="144657" y="288386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82125" y="1159420"/>
            <a:ext cx="33381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all together: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maximizing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 likelihood lower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6250" y="1891701"/>
            <a:ext cx="3512967" cy="6336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91343" y="2473488"/>
            <a:ext cx="2420620" cy="1315720"/>
          </a:xfrm>
          <a:custGeom>
            <a:avLst/>
            <a:gdLst/>
            <a:ahLst/>
            <a:cxnLst/>
            <a:rect l="l" t="t" r="r" b="b"/>
            <a:pathLst>
              <a:path w="2420620" h="1315720">
                <a:moveTo>
                  <a:pt x="2419995" y="1315554"/>
                </a:moveTo>
                <a:lnTo>
                  <a:pt x="2350978" y="1315096"/>
                </a:lnTo>
                <a:lnTo>
                  <a:pt x="2282777" y="1313734"/>
                </a:lnTo>
                <a:lnTo>
                  <a:pt x="2215399" y="1311488"/>
                </a:lnTo>
                <a:lnTo>
                  <a:pt x="2148857" y="1308377"/>
                </a:lnTo>
                <a:lnTo>
                  <a:pt x="2083159" y="1304419"/>
                </a:lnTo>
                <a:lnTo>
                  <a:pt x="2018315" y="1299635"/>
                </a:lnTo>
                <a:lnTo>
                  <a:pt x="1954335" y="1294044"/>
                </a:lnTo>
                <a:lnTo>
                  <a:pt x="1891230" y="1287664"/>
                </a:lnTo>
                <a:lnTo>
                  <a:pt x="1829009" y="1280515"/>
                </a:lnTo>
                <a:lnTo>
                  <a:pt x="1767683" y="1272616"/>
                </a:lnTo>
                <a:lnTo>
                  <a:pt x="1707261" y="1263987"/>
                </a:lnTo>
                <a:lnTo>
                  <a:pt x="1647753" y="1254646"/>
                </a:lnTo>
                <a:lnTo>
                  <a:pt x="1589170" y="1244613"/>
                </a:lnTo>
                <a:lnTo>
                  <a:pt x="1531520" y="1233908"/>
                </a:lnTo>
                <a:lnTo>
                  <a:pt x="1474815" y="1222548"/>
                </a:lnTo>
                <a:lnTo>
                  <a:pt x="1419064" y="1210555"/>
                </a:lnTo>
                <a:lnTo>
                  <a:pt x="1364277" y="1197945"/>
                </a:lnTo>
                <a:lnTo>
                  <a:pt x="1310465" y="1184740"/>
                </a:lnTo>
                <a:lnTo>
                  <a:pt x="1257636" y="1170959"/>
                </a:lnTo>
                <a:lnTo>
                  <a:pt x="1205802" y="1156619"/>
                </a:lnTo>
                <a:lnTo>
                  <a:pt x="1154971" y="1141741"/>
                </a:lnTo>
                <a:lnTo>
                  <a:pt x="1105155" y="1126345"/>
                </a:lnTo>
                <a:lnTo>
                  <a:pt x="1056362" y="1110448"/>
                </a:lnTo>
                <a:lnTo>
                  <a:pt x="1008604" y="1094070"/>
                </a:lnTo>
                <a:lnTo>
                  <a:pt x="961889" y="1077232"/>
                </a:lnTo>
                <a:lnTo>
                  <a:pt x="916229" y="1059951"/>
                </a:lnTo>
                <a:lnTo>
                  <a:pt x="871632" y="1042247"/>
                </a:lnTo>
                <a:lnTo>
                  <a:pt x="828109" y="1024139"/>
                </a:lnTo>
                <a:lnTo>
                  <a:pt x="785670" y="1005647"/>
                </a:lnTo>
                <a:lnTo>
                  <a:pt x="744325" y="986789"/>
                </a:lnTo>
                <a:lnTo>
                  <a:pt x="704083" y="967586"/>
                </a:lnTo>
                <a:lnTo>
                  <a:pt x="664956" y="948055"/>
                </a:lnTo>
                <a:lnTo>
                  <a:pt x="626952" y="928217"/>
                </a:lnTo>
                <a:lnTo>
                  <a:pt x="590081" y="908091"/>
                </a:lnTo>
                <a:lnTo>
                  <a:pt x="554355" y="887695"/>
                </a:lnTo>
                <a:lnTo>
                  <a:pt x="519782" y="867049"/>
                </a:lnTo>
                <a:lnTo>
                  <a:pt x="486373" y="846173"/>
                </a:lnTo>
                <a:lnTo>
                  <a:pt x="454137" y="825085"/>
                </a:lnTo>
                <a:lnTo>
                  <a:pt x="393227" y="782352"/>
                </a:lnTo>
                <a:lnTo>
                  <a:pt x="337130" y="739004"/>
                </a:lnTo>
                <a:lnTo>
                  <a:pt x="285928" y="695194"/>
                </a:lnTo>
                <a:lnTo>
                  <a:pt x="239699" y="651077"/>
                </a:lnTo>
                <a:lnTo>
                  <a:pt x="198524" y="606806"/>
                </a:lnTo>
                <a:lnTo>
                  <a:pt x="159374" y="558518"/>
                </a:lnTo>
                <a:lnTo>
                  <a:pt x="125881" y="510429"/>
                </a:lnTo>
                <a:lnTo>
                  <a:pt x="97593" y="462738"/>
                </a:lnTo>
                <a:lnTo>
                  <a:pt x="74060" y="415646"/>
                </a:lnTo>
                <a:lnTo>
                  <a:pt x="54828" y="369352"/>
                </a:lnTo>
                <a:lnTo>
                  <a:pt x="39446" y="324056"/>
                </a:lnTo>
                <a:lnTo>
                  <a:pt x="27462" y="279958"/>
                </a:lnTo>
                <a:lnTo>
                  <a:pt x="18425" y="237258"/>
                </a:lnTo>
                <a:lnTo>
                  <a:pt x="11883" y="196155"/>
                </a:lnTo>
                <a:lnTo>
                  <a:pt x="7383" y="156850"/>
                </a:lnTo>
                <a:lnTo>
                  <a:pt x="3162" y="95155"/>
                </a:lnTo>
                <a:lnTo>
                  <a:pt x="1567" y="49755"/>
                </a:lnTo>
                <a:lnTo>
                  <a:pt x="999" y="28872"/>
                </a:lnTo>
                <a:lnTo>
                  <a:pt x="799" y="22122"/>
                </a:lnTo>
                <a:lnTo>
                  <a:pt x="0" y="0"/>
                </a:lnTo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42719" y="2386858"/>
            <a:ext cx="86199" cy="1103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892325" y="3204080"/>
            <a:ext cx="4058285" cy="15747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43776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Make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approximate  posterior distribution  </a:t>
            </a: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close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to</a:t>
            </a:r>
            <a:r>
              <a:rPr sz="1400" spc="-2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prior</a:t>
            </a:r>
            <a:endParaRPr sz="1400">
              <a:latin typeface="Arial"/>
              <a:cs typeface="Arial"/>
            </a:endParaRPr>
          </a:p>
          <a:p>
            <a:pPr marL="2372995">
              <a:spcBef>
                <a:spcPts val="114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R="5080" algn="r"/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5312" y="2737496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25312" y="2737496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4711" y="2803945"/>
            <a:ext cx="178499" cy="17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1138" y="4002293"/>
            <a:ext cx="739775" cy="448945"/>
          </a:xfrm>
          <a:custGeom>
            <a:avLst/>
            <a:gdLst/>
            <a:ahLst/>
            <a:cxnLst/>
            <a:rect l="l" t="t" r="r" b="b"/>
            <a:pathLst>
              <a:path w="739775" h="448945">
                <a:moveTo>
                  <a:pt x="739573" y="448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67688" y="3947918"/>
            <a:ext cx="109299" cy="9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1462" y="4526760"/>
            <a:ext cx="178499" cy="159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90711" y="3994493"/>
            <a:ext cx="655955" cy="456565"/>
          </a:xfrm>
          <a:custGeom>
            <a:avLst/>
            <a:gdLst/>
            <a:ahLst/>
            <a:cxnLst/>
            <a:rect l="l" t="t" r="r" b="b"/>
            <a:pathLst>
              <a:path w="655954" h="456564">
                <a:moveTo>
                  <a:pt x="0" y="456399"/>
                </a:moveTo>
                <a:lnTo>
                  <a:pt x="655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19085" y="3935593"/>
            <a:ext cx="107999" cy="94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3061" y="1909022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4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3061" y="1909022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4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7141" y="1909022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4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77140" y="1909022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4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56963" y="3394193"/>
            <a:ext cx="563245" cy="228600"/>
          </a:xfrm>
          <a:custGeom>
            <a:avLst/>
            <a:gdLst/>
            <a:ahLst/>
            <a:cxnLst/>
            <a:rect l="l" t="t" r="r" b="b"/>
            <a:pathLst>
              <a:path w="563245" h="228600">
                <a:moveTo>
                  <a:pt x="0" y="228249"/>
                </a:moveTo>
                <a:lnTo>
                  <a:pt x="5627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98387" y="3352194"/>
            <a:ext cx="110999" cy="80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03136" y="3398568"/>
            <a:ext cx="554355" cy="224154"/>
          </a:xfrm>
          <a:custGeom>
            <a:avLst/>
            <a:gdLst/>
            <a:ahLst/>
            <a:cxnLst/>
            <a:rect l="l" t="t" r="r" b="b"/>
            <a:pathLst>
              <a:path w="554354" h="224154">
                <a:moveTo>
                  <a:pt x="554023" y="2238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13461" y="3356643"/>
            <a:ext cx="110999" cy="8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0212" y="1617219"/>
            <a:ext cx="567690" cy="292100"/>
          </a:xfrm>
          <a:custGeom>
            <a:avLst/>
            <a:gdLst/>
            <a:ahLst/>
            <a:cxnLst/>
            <a:rect l="l" t="t" r="r" b="b"/>
            <a:pathLst>
              <a:path w="567690" h="292100">
                <a:moveTo>
                  <a:pt x="0" y="291801"/>
                </a:moveTo>
                <a:lnTo>
                  <a:pt x="5670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83362" y="1568139"/>
            <a:ext cx="110299" cy="86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82135" y="1623035"/>
            <a:ext cx="558800" cy="286385"/>
          </a:xfrm>
          <a:custGeom>
            <a:avLst/>
            <a:gdLst/>
            <a:ahLst/>
            <a:cxnLst/>
            <a:rect l="l" t="t" r="r" b="b"/>
            <a:pathLst>
              <a:path w="558800" h="286384">
                <a:moveTo>
                  <a:pt x="558273" y="2859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95661" y="1574095"/>
            <a:ext cx="110349" cy="864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1990" y="4152725"/>
            <a:ext cx="778198" cy="2836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96420" y="2260925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25693" y="3052489"/>
            <a:ext cx="11690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56539" y="1262872"/>
            <a:ext cx="1303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05236" y="1262324"/>
            <a:ext cx="1950770" cy="271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23811" y="3064420"/>
            <a:ext cx="1944336" cy="271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44390" y="2546421"/>
            <a:ext cx="778198" cy="2712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26013" y="3677152"/>
            <a:ext cx="461919" cy="225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10560" y="3648069"/>
            <a:ext cx="493223" cy="2836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80639" y="1950842"/>
            <a:ext cx="461919" cy="2276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22410" y="1945671"/>
            <a:ext cx="493223" cy="2864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26014" y="858187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4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26013" y="858187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4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57286" y="896111"/>
            <a:ext cx="165774" cy="2355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44162" y="2289064"/>
            <a:ext cx="736600" cy="448945"/>
          </a:xfrm>
          <a:custGeom>
            <a:avLst/>
            <a:gdLst/>
            <a:ahLst/>
            <a:cxnLst/>
            <a:rect l="l" t="t" r="r" b="b"/>
            <a:pathLst>
              <a:path w="736600" h="448944">
                <a:moveTo>
                  <a:pt x="736098" y="4484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60813" y="2234562"/>
            <a:ext cx="109249" cy="908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80261" y="2280871"/>
            <a:ext cx="659765" cy="457200"/>
          </a:xfrm>
          <a:custGeom>
            <a:avLst/>
            <a:gdLst/>
            <a:ahLst/>
            <a:cxnLst/>
            <a:rect l="l" t="t" r="r" b="b"/>
            <a:pathLst>
              <a:path w="659765" h="457200">
                <a:moveTo>
                  <a:pt x="0" y="456624"/>
                </a:moveTo>
                <a:lnTo>
                  <a:pt x="659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2159" y="2222127"/>
            <a:ext cx="108024" cy="941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title" idx="4294967295"/>
          </p:nvPr>
        </p:nvSpPr>
        <p:spPr>
          <a:xfrm>
            <a:off x="33444" y="227369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82125" y="1159420"/>
            <a:ext cx="33381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all together: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maximizing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 likelihood lower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6250" y="1891701"/>
            <a:ext cx="3512967" cy="6336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892325" y="3204080"/>
            <a:ext cx="4058285" cy="15747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437765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Make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approximate  posterior distribution  </a:t>
            </a: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close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to</a:t>
            </a:r>
            <a:r>
              <a:rPr sz="1400" spc="-2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prior</a:t>
            </a:r>
            <a:endParaRPr sz="1400">
              <a:latin typeface="Arial"/>
              <a:cs typeface="Arial"/>
            </a:endParaRPr>
          </a:p>
          <a:p>
            <a:pPr marL="2372995">
              <a:spcBef>
                <a:spcPts val="114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R="5080" algn="r"/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91343" y="2473488"/>
            <a:ext cx="2420620" cy="1315720"/>
          </a:xfrm>
          <a:custGeom>
            <a:avLst/>
            <a:gdLst/>
            <a:ahLst/>
            <a:cxnLst/>
            <a:rect l="l" t="t" r="r" b="b"/>
            <a:pathLst>
              <a:path w="2420620" h="1315720">
                <a:moveTo>
                  <a:pt x="2419995" y="1315554"/>
                </a:moveTo>
                <a:lnTo>
                  <a:pt x="2350978" y="1315096"/>
                </a:lnTo>
                <a:lnTo>
                  <a:pt x="2282777" y="1313734"/>
                </a:lnTo>
                <a:lnTo>
                  <a:pt x="2215399" y="1311488"/>
                </a:lnTo>
                <a:lnTo>
                  <a:pt x="2148857" y="1308377"/>
                </a:lnTo>
                <a:lnTo>
                  <a:pt x="2083159" y="1304419"/>
                </a:lnTo>
                <a:lnTo>
                  <a:pt x="2018315" y="1299635"/>
                </a:lnTo>
                <a:lnTo>
                  <a:pt x="1954335" y="1294044"/>
                </a:lnTo>
                <a:lnTo>
                  <a:pt x="1891230" y="1287664"/>
                </a:lnTo>
                <a:lnTo>
                  <a:pt x="1829009" y="1280515"/>
                </a:lnTo>
                <a:lnTo>
                  <a:pt x="1767683" y="1272616"/>
                </a:lnTo>
                <a:lnTo>
                  <a:pt x="1707261" y="1263987"/>
                </a:lnTo>
                <a:lnTo>
                  <a:pt x="1647753" y="1254646"/>
                </a:lnTo>
                <a:lnTo>
                  <a:pt x="1589170" y="1244613"/>
                </a:lnTo>
                <a:lnTo>
                  <a:pt x="1531520" y="1233908"/>
                </a:lnTo>
                <a:lnTo>
                  <a:pt x="1474815" y="1222548"/>
                </a:lnTo>
                <a:lnTo>
                  <a:pt x="1419064" y="1210555"/>
                </a:lnTo>
                <a:lnTo>
                  <a:pt x="1364277" y="1197945"/>
                </a:lnTo>
                <a:lnTo>
                  <a:pt x="1310465" y="1184740"/>
                </a:lnTo>
                <a:lnTo>
                  <a:pt x="1257636" y="1170959"/>
                </a:lnTo>
                <a:lnTo>
                  <a:pt x="1205802" y="1156619"/>
                </a:lnTo>
                <a:lnTo>
                  <a:pt x="1154971" y="1141741"/>
                </a:lnTo>
                <a:lnTo>
                  <a:pt x="1105155" y="1126345"/>
                </a:lnTo>
                <a:lnTo>
                  <a:pt x="1056362" y="1110448"/>
                </a:lnTo>
                <a:lnTo>
                  <a:pt x="1008604" y="1094070"/>
                </a:lnTo>
                <a:lnTo>
                  <a:pt x="961889" y="1077232"/>
                </a:lnTo>
                <a:lnTo>
                  <a:pt x="916229" y="1059951"/>
                </a:lnTo>
                <a:lnTo>
                  <a:pt x="871632" y="1042247"/>
                </a:lnTo>
                <a:lnTo>
                  <a:pt x="828109" y="1024139"/>
                </a:lnTo>
                <a:lnTo>
                  <a:pt x="785670" y="1005647"/>
                </a:lnTo>
                <a:lnTo>
                  <a:pt x="744325" y="986789"/>
                </a:lnTo>
                <a:lnTo>
                  <a:pt x="704083" y="967586"/>
                </a:lnTo>
                <a:lnTo>
                  <a:pt x="664956" y="948055"/>
                </a:lnTo>
                <a:lnTo>
                  <a:pt x="626952" y="928217"/>
                </a:lnTo>
                <a:lnTo>
                  <a:pt x="590081" y="908091"/>
                </a:lnTo>
                <a:lnTo>
                  <a:pt x="554355" y="887695"/>
                </a:lnTo>
                <a:lnTo>
                  <a:pt x="519782" y="867049"/>
                </a:lnTo>
                <a:lnTo>
                  <a:pt x="486373" y="846173"/>
                </a:lnTo>
                <a:lnTo>
                  <a:pt x="454137" y="825085"/>
                </a:lnTo>
                <a:lnTo>
                  <a:pt x="393227" y="782352"/>
                </a:lnTo>
                <a:lnTo>
                  <a:pt x="337130" y="739004"/>
                </a:lnTo>
                <a:lnTo>
                  <a:pt x="285928" y="695194"/>
                </a:lnTo>
                <a:lnTo>
                  <a:pt x="239699" y="651077"/>
                </a:lnTo>
                <a:lnTo>
                  <a:pt x="198524" y="606806"/>
                </a:lnTo>
                <a:lnTo>
                  <a:pt x="159374" y="558518"/>
                </a:lnTo>
                <a:lnTo>
                  <a:pt x="125881" y="510429"/>
                </a:lnTo>
                <a:lnTo>
                  <a:pt x="97593" y="462738"/>
                </a:lnTo>
                <a:lnTo>
                  <a:pt x="74060" y="415646"/>
                </a:lnTo>
                <a:lnTo>
                  <a:pt x="54828" y="369352"/>
                </a:lnTo>
                <a:lnTo>
                  <a:pt x="39446" y="324056"/>
                </a:lnTo>
                <a:lnTo>
                  <a:pt x="27462" y="279958"/>
                </a:lnTo>
                <a:lnTo>
                  <a:pt x="18425" y="237258"/>
                </a:lnTo>
                <a:lnTo>
                  <a:pt x="11883" y="196155"/>
                </a:lnTo>
                <a:lnTo>
                  <a:pt x="7383" y="156850"/>
                </a:lnTo>
                <a:lnTo>
                  <a:pt x="3162" y="95155"/>
                </a:lnTo>
                <a:lnTo>
                  <a:pt x="1567" y="49755"/>
                </a:lnTo>
                <a:lnTo>
                  <a:pt x="999" y="28872"/>
                </a:lnTo>
                <a:lnTo>
                  <a:pt x="799" y="22122"/>
                </a:lnTo>
                <a:lnTo>
                  <a:pt x="0" y="0"/>
                </a:lnTo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42719" y="2386858"/>
            <a:ext cx="86199" cy="1103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915517" y="1062110"/>
            <a:ext cx="7766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Maximize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15517" y="1271661"/>
            <a:ext cx="1102995" cy="8951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likelihood of  original input  being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reconstructed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30959" y="997473"/>
            <a:ext cx="4890770" cy="745490"/>
          </a:xfrm>
          <a:custGeom>
            <a:avLst/>
            <a:gdLst/>
            <a:ahLst/>
            <a:cxnLst/>
            <a:rect l="l" t="t" r="r" b="b"/>
            <a:pathLst>
              <a:path w="4890770" h="745490">
                <a:moveTo>
                  <a:pt x="4890278" y="0"/>
                </a:moveTo>
                <a:lnTo>
                  <a:pt x="4815515" y="77"/>
                </a:lnTo>
                <a:lnTo>
                  <a:pt x="4741199" y="308"/>
                </a:lnTo>
                <a:lnTo>
                  <a:pt x="4667334" y="692"/>
                </a:lnTo>
                <a:lnTo>
                  <a:pt x="4593923" y="1225"/>
                </a:lnTo>
                <a:lnTo>
                  <a:pt x="4520970" y="1908"/>
                </a:lnTo>
                <a:lnTo>
                  <a:pt x="4448479" y="2737"/>
                </a:lnTo>
                <a:lnTo>
                  <a:pt x="4376452" y="3712"/>
                </a:lnTo>
                <a:lnTo>
                  <a:pt x="4304893" y="4830"/>
                </a:lnTo>
                <a:lnTo>
                  <a:pt x="4233807" y="6091"/>
                </a:lnTo>
                <a:lnTo>
                  <a:pt x="4163195" y="7491"/>
                </a:lnTo>
                <a:lnTo>
                  <a:pt x="4093062" y="9030"/>
                </a:lnTo>
                <a:lnTo>
                  <a:pt x="4023411" y="10705"/>
                </a:lnTo>
                <a:lnTo>
                  <a:pt x="3954246" y="12516"/>
                </a:lnTo>
                <a:lnTo>
                  <a:pt x="3885570" y="14459"/>
                </a:lnTo>
                <a:lnTo>
                  <a:pt x="3817387" y="16535"/>
                </a:lnTo>
                <a:lnTo>
                  <a:pt x="3749699" y="18740"/>
                </a:lnTo>
                <a:lnTo>
                  <a:pt x="3682512" y="21073"/>
                </a:lnTo>
                <a:lnTo>
                  <a:pt x="3615827" y="23533"/>
                </a:lnTo>
                <a:lnTo>
                  <a:pt x="3549648" y="26118"/>
                </a:lnTo>
                <a:lnTo>
                  <a:pt x="3483980" y="28826"/>
                </a:lnTo>
                <a:lnTo>
                  <a:pt x="3418825" y="31655"/>
                </a:lnTo>
                <a:lnTo>
                  <a:pt x="3354187" y="34603"/>
                </a:lnTo>
                <a:lnTo>
                  <a:pt x="3290069" y="37670"/>
                </a:lnTo>
                <a:lnTo>
                  <a:pt x="3226476" y="40853"/>
                </a:lnTo>
                <a:lnTo>
                  <a:pt x="3163409" y="44150"/>
                </a:lnTo>
                <a:lnTo>
                  <a:pt x="3100873" y="47560"/>
                </a:lnTo>
                <a:lnTo>
                  <a:pt x="3038872" y="51082"/>
                </a:lnTo>
                <a:lnTo>
                  <a:pt x="2977409" y="54712"/>
                </a:lnTo>
                <a:lnTo>
                  <a:pt x="2916486" y="58450"/>
                </a:lnTo>
                <a:lnTo>
                  <a:pt x="2856109" y="62295"/>
                </a:lnTo>
                <a:lnTo>
                  <a:pt x="2796279" y="66243"/>
                </a:lnTo>
                <a:lnTo>
                  <a:pt x="2737001" y="70294"/>
                </a:lnTo>
                <a:lnTo>
                  <a:pt x="2678279" y="74446"/>
                </a:lnTo>
                <a:lnTo>
                  <a:pt x="2620115" y="78697"/>
                </a:lnTo>
                <a:lnTo>
                  <a:pt x="2562513" y="83046"/>
                </a:lnTo>
                <a:lnTo>
                  <a:pt x="2505476" y="87490"/>
                </a:lnTo>
                <a:lnTo>
                  <a:pt x="2449009" y="92028"/>
                </a:lnTo>
                <a:lnTo>
                  <a:pt x="2393114" y="96658"/>
                </a:lnTo>
                <a:lnTo>
                  <a:pt x="2337796" y="101379"/>
                </a:lnTo>
                <a:lnTo>
                  <a:pt x="2283056" y="106189"/>
                </a:lnTo>
                <a:lnTo>
                  <a:pt x="2228900" y="111086"/>
                </a:lnTo>
                <a:lnTo>
                  <a:pt x="2175330" y="116069"/>
                </a:lnTo>
                <a:lnTo>
                  <a:pt x="2122350" y="121135"/>
                </a:lnTo>
                <a:lnTo>
                  <a:pt x="2069963" y="126283"/>
                </a:lnTo>
                <a:lnTo>
                  <a:pt x="2018173" y="131512"/>
                </a:lnTo>
                <a:lnTo>
                  <a:pt x="1966984" y="136819"/>
                </a:lnTo>
                <a:lnTo>
                  <a:pt x="1916398" y="142203"/>
                </a:lnTo>
                <a:lnTo>
                  <a:pt x="1866420" y="147662"/>
                </a:lnTo>
                <a:lnTo>
                  <a:pt x="1817052" y="153195"/>
                </a:lnTo>
                <a:lnTo>
                  <a:pt x="1768299" y="158800"/>
                </a:lnTo>
                <a:lnTo>
                  <a:pt x="1720163" y="164474"/>
                </a:lnTo>
                <a:lnTo>
                  <a:pt x="1672648" y="170217"/>
                </a:lnTo>
                <a:lnTo>
                  <a:pt x="1625758" y="176027"/>
                </a:lnTo>
                <a:lnTo>
                  <a:pt x="1579497" y="181902"/>
                </a:lnTo>
                <a:lnTo>
                  <a:pt x="1533867" y="187839"/>
                </a:lnTo>
                <a:lnTo>
                  <a:pt x="1488871" y="193839"/>
                </a:lnTo>
                <a:lnTo>
                  <a:pt x="1444515" y="199898"/>
                </a:lnTo>
                <a:lnTo>
                  <a:pt x="1400800" y="206015"/>
                </a:lnTo>
                <a:lnTo>
                  <a:pt x="1357731" y="212189"/>
                </a:lnTo>
                <a:lnTo>
                  <a:pt x="1315311" y="218417"/>
                </a:lnTo>
                <a:lnTo>
                  <a:pt x="1273544" y="224699"/>
                </a:lnTo>
                <a:lnTo>
                  <a:pt x="1232432" y="231031"/>
                </a:lnTo>
                <a:lnTo>
                  <a:pt x="1191980" y="237413"/>
                </a:lnTo>
                <a:lnTo>
                  <a:pt x="1152191" y="243844"/>
                </a:lnTo>
                <a:lnTo>
                  <a:pt x="1113068" y="250320"/>
                </a:lnTo>
                <a:lnTo>
                  <a:pt x="1074615" y="256840"/>
                </a:lnTo>
                <a:lnTo>
                  <a:pt x="1036835" y="263404"/>
                </a:lnTo>
                <a:lnTo>
                  <a:pt x="963309" y="276652"/>
                </a:lnTo>
                <a:lnTo>
                  <a:pt x="892518" y="290050"/>
                </a:lnTo>
                <a:lnTo>
                  <a:pt x="824490" y="303585"/>
                </a:lnTo>
                <a:lnTo>
                  <a:pt x="759253" y="317244"/>
                </a:lnTo>
                <a:lnTo>
                  <a:pt x="696834" y="331011"/>
                </a:lnTo>
                <a:lnTo>
                  <a:pt x="637261" y="344875"/>
                </a:lnTo>
                <a:lnTo>
                  <a:pt x="580562" y="358820"/>
                </a:lnTo>
                <a:lnTo>
                  <a:pt x="526764" y="372834"/>
                </a:lnTo>
                <a:lnTo>
                  <a:pt x="475897" y="386902"/>
                </a:lnTo>
                <a:lnTo>
                  <a:pt x="427987" y="401011"/>
                </a:lnTo>
                <a:lnTo>
                  <a:pt x="383062" y="415148"/>
                </a:lnTo>
                <a:lnTo>
                  <a:pt x="341150" y="429299"/>
                </a:lnTo>
                <a:lnTo>
                  <a:pt x="256910" y="461469"/>
                </a:lnTo>
                <a:lnTo>
                  <a:pt x="187162" y="493479"/>
                </a:lnTo>
                <a:lnTo>
                  <a:pt x="130660" y="525166"/>
                </a:lnTo>
                <a:lnTo>
                  <a:pt x="86156" y="556371"/>
                </a:lnTo>
                <a:lnTo>
                  <a:pt x="52405" y="586932"/>
                </a:lnTo>
                <a:lnTo>
                  <a:pt x="28161" y="616687"/>
                </a:lnTo>
                <a:lnTo>
                  <a:pt x="3204" y="673140"/>
                </a:lnTo>
                <a:lnTo>
                  <a:pt x="0" y="699515"/>
                </a:lnTo>
                <a:lnTo>
                  <a:pt x="1315" y="724441"/>
                </a:lnTo>
                <a:lnTo>
                  <a:pt x="1975" y="729473"/>
                </a:lnTo>
                <a:lnTo>
                  <a:pt x="2845" y="734398"/>
                </a:lnTo>
                <a:lnTo>
                  <a:pt x="3880" y="739213"/>
                </a:lnTo>
                <a:lnTo>
                  <a:pt x="4138" y="740418"/>
                </a:lnTo>
                <a:lnTo>
                  <a:pt x="4408" y="741613"/>
                </a:lnTo>
                <a:lnTo>
                  <a:pt x="4685" y="742803"/>
                </a:lnTo>
                <a:lnTo>
                  <a:pt x="5338" y="74548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95634" y="1728910"/>
            <a:ext cx="81327" cy="1091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74</a:t>
            </a:fld>
            <a:endParaRPr lang="de-DE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5312" y="2737496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25312" y="2737496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24260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4711" y="2803945"/>
            <a:ext cx="178499" cy="17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6563" y="4450892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4063" y="3622444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1138" y="4002293"/>
            <a:ext cx="739775" cy="448945"/>
          </a:xfrm>
          <a:custGeom>
            <a:avLst/>
            <a:gdLst/>
            <a:ahLst/>
            <a:cxnLst/>
            <a:rect l="l" t="t" r="r" b="b"/>
            <a:pathLst>
              <a:path w="739775" h="448945">
                <a:moveTo>
                  <a:pt x="739573" y="448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67688" y="3947918"/>
            <a:ext cx="109299" cy="9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1462" y="4526760"/>
            <a:ext cx="178499" cy="159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90711" y="3994493"/>
            <a:ext cx="655955" cy="456565"/>
          </a:xfrm>
          <a:custGeom>
            <a:avLst/>
            <a:gdLst/>
            <a:ahLst/>
            <a:cxnLst/>
            <a:rect l="l" t="t" r="r" b="b"/>
            <a:pathLst>
              <a:path w="655954" h="456564">
                <a:moveTo>
                  <a:pt x="0" y="456399"/>
                </a:moveTo>
                <a:lnTo>
                  <a:pt x="655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19085" y="3935593"/>
            <a:ext cx="107999" cy="94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3061" y="1909022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4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3061" y="1909022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4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7141" y="1909022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4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77140" y="1909022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4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56963" y="3394193"/>
            <a:ext cx="563245" cy="228600"/>
          </a:xfrm>
          <a:custGeom>
            <a:avLst/>
            <a:gdLst/>
            <a:ahLst/>
            <a:cxnLst/>
            <a:rect l="l" t="t" r="r" b="b"/>
            <a:pathLst>
              <a:path w="563245" h="228600">
                <a:moveTo>
                  <a:pt x="0" y="228249"/>
                </a:moveTo>
                <a:lnTo>
                  <a:pt x="5627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98387" y="3352194"/>
            <a:ext cx="110999" cy="80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03136" y="3398568"/>
            <a:ext cx="554355" cy="224154"/>
          </a:xfrm>
          <a:custGeom>
            <a:avLst/>
            <a:gdLst/>
            <a:ahLst/>
            <a:cxnLst/>
            <a:rect l="l" t="t" r="r" b="b"/>
            <a:pathLst>
              <a:path w="554354" h="224154">
                <a:moveTo>
                  <a:pt x="554023" y="2238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13461" y="3356643"/>
            <a:ext cx="110999" cy="8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0212" y="1617219"/>
            <a:ext cx="567690" cy="292100"/>
          </a:xfrm>
          <a:custGeom>
            <a:avLst/>
            <a:gdLst/>
            <a:ahLst/>
            <a:cxnLst/>
            <a:rect l="l" t="t" r="r" b="b"/>
            <a:pathLst>
              <a:path w="567690" h="292100">
                <a:moveTo>
                  <a:pt x="0" y="291801"/>
                </a:moveTo>
                <a:lnTo>
                  <a:pt x="5670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83362" y="1568139"/>
            <a:ext cx="110299" cy="86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82135" y="1623035"/>
            <a:ext cx="558800" cy="286385"/>
          </a:xfrm>
          <a:custGeom>
            <a:avLst/>
            <a:gdLst/>
            <a:ahLst/>
            <a:cxnLst/>
            <a:rect l="l" t="t" r="r" b="b"/>
            <a:pathLst>
              <a:path w="558800" h="286384">
                <a:moveTo>
                  <a:pt x="558273" y="2859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95661" y="1574095"/>
            <a:ext cx="110349" cy="864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1990" y="4152725"/>
            <a:ext cx="778198" cy="2836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96420" y="2260925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25693" y="3052489"/>
            <a:ext cx="11690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56539" y="1262872"/>
            <a:ext cx="1303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05236" y="1262324"/>
            <a:ext cx="1950770" cy="271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23811" y="3064420"/>
            <a:ext cx="1944336" cy="271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44390" y="2546421"/>
            <a:ext cx="778198" cy="2712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26013" y="3677152"/>
            <a:ext cx="461919" cy="225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10560" y="3648069"/>
            <a:ext cx="493223" cy="2836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80639" y="1950842"/>
            <a:ext cx="461919" cy="2276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22410" y="1945671"/>
            <a:ext cx="493223" cy="2864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057742" y="4507078"/>
            <a:ext cx="89344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026014" y="858187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4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26013" y="858187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4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57286" y="896111"/>
            <a:ext cx="165774" cy="2355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44162" y="2289064"/>
            <a:ext cx="736600" cy="448945"/>
          </a:xfrm>
          <a:custGeom>
            <a:avLst/>
            <a:gdLst/>
            <a:ahLst/>
            <a:cxnLst/>
            <a:rect l="l" t="t" r="r" b="b"/>
            <a:pathLst>
              <a:path w="736600" h="448944">
                <a:moveTo>
                  <a:pt x="736098" y="4484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60813" y="2234562"/>
            <a:ext cx="109249" cy="908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80261" y="2280871"/>
            <a:ext cx="659765" cy="457200"/>
          </a:xfrm>
          <a:custGeom>
            <a:avLst/>
            <a:gdLst/>
            <a:ahLst/>
            <a:cxnLst/>
            <a:rect l="l" t="t" r="r" b="b"/>
            <a:pathLst>
              <a:path w="659765" h="457200">
                <a:moveTo>
                  <a:pt x="0" y="456624"/>
                </a:moveTo>
                <a:lnTo>
                  <a:pt x="659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12159" y="2222127"/>
            <a:ext cx="108024" cy="941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 idx="4294967295"/>
          </p:nvPr>
        </p:nvSpPr>
        <p:spPr>
          <a:xfrm>
            <a:off x="146983" y="203384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82125" y="1159420"/>
            <a:ext cx="33381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Putting it all together: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maximizing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the  likelihood lower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26250" y="1891701"/>
            <a:ext cx="3512967" cy="6336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892324" y="3204080"/>
            <a:ext cx="3717290" cy="90537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09677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Make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approximate  posterior distribution  </a:t>
            </a: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close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to</a:t>
            </a:r>
            <a:r>
              <a:rPr sz="1400" spc="-2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prior</a:t>
            </a:r>
            <a:endParaRPr sz="1400">
              <a:latin typeface="Arial"/>
              <a:cs typeface="Arial"/>
            </a:endParaRPr>
          </a:p>
          <a:p>
            <a:pPr marL="2372995">
              <a:spcBef>
                <a:spcPts val="114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191343" y="2473488"/>
            <a:ext cx="2420620" cy="1315720"/>
          </a:xfrm>
          <a:custGeom>
            <a:avLst/>
            <a:gdLst/>
            <a:ahLst/>
            <a:cxnLst/>
            <a:rect l="l" t="t" r="r" b="b"/>
            <a:pathLst>
              <a:path w="2420620" h="1315720">
                <a:moveTo>
                  <a:pt x="2419995" y="1315554"/>
                </a:moveTo>
                <a:lnTo>
                  <a:pt x="2350978" y="1315096"/>
                </a:lnTo>
                <a:lnTo>
                  <a:pt x="2282777" y="1313734"/>
                </a:lnTo>
                <a:lnTo>
                  <a:pt x="2215399" y="1311488"/>
                </a:lnTo>
                <a:lnTo>
                  <a:pt x="2148857" y="1308377"/>
                </a:lnTo>
                <a:lnTo>
                  <a:pt x="2083159" y="1304419"/>
                </a:lnTo>
                <a:lnTo>
                  <a:pt x="2018315" y="1299635"/>
                </a:lnTo>
                <a:lnTo>
                  <a:pt x="1954335" y="1294044"/>
                </a:lnTo>
                <a:lnTo>
                  <a:pt x="1891230" y="1287664"/>
                </a:lnTo>
                <a:lnTo>
                  <a:pt x="1829009" y="1280515"/>
                </a:lnTo>
                <a:lnTo>
                  <a:pt x="1767683" y="1272616"/>
                </a:lnTo>
                <a:lnTo>
                  <a:pt x="1707261" y="1263987"/>
                </a:lnTo>
                <a:lnTo>
                  <a:pt x="1647753" y="1254646"/>
                </a:lnTo>
                <a:lnTo>
                  <a:pt x="1589170" y="1244613"/>
                </a:lnTo>
                <a:lnTo>
                  <a:pt x="1531520" y="1233908"/>
                </a:lnTo>
                <a:lnTo>
                  <a:pt x="1474815" y="1222548"/>
                </a:lnTo>
                <a:lnTo>
                  <a:pt x="1419064" y="1210555"/>
                </a:lnTo>
                <a:lnTo>
                  <a:pt x="1364277" y="1197945"/>
                </a:lnTo>
                <a:lnTo>
                  <a:pt x="1310465" y="1184740"/>
                </a:lnTo>
                <a:lnTo>
                  <a:pt x="1257636" y="1170959"/>
                </a:lnTo>
                <a:lnTo>
                  <a:pt x="1205802" y="1156619"/>
                </a:lnTo>
                <a:lnTo>
                  <a:pt x="1154971" y="1141741"/>
                </a:lnTo>
                <a:lnTo>
                  <a:pt x="1105155" y="1126345"/>
                </a:lnTo>
                <a:lnTo>
                  <a:pt x="1056362" y="1110448"/>
                </a:lnTo>
                <a:lnTo>
                  <a:pt x="1008604" y="1094070"/>
                </a:lnTo>
                <a:lnTo>
                  <a:pt x="961889" y="1077232"/>
                </a:lnTo>
                <a:lnTo>
                  <a:pt x="916229" y="1059951"/>
                </a:lnTo>
                <a:lnTo>
                  <a:pt x="871632" y="1042247"/>
                </a:lnTo>
                <a:lnTo>
                  <a:pt x="828109" y="1024139"/>
                </a:lnTo>
                <a:lnTo>
                  <a:pt x="785670" y="1005647"/>
                </a:lnTo>
                <a:lnTo>
                  <a:pt x="744325" y="986789"/>
                </a:lnTo>
                <a:lnTo>
                  <a:pt x="704083" y="967586"/>
                </a:lnTo>
                <a:lnTo>
                  <a:pt x="664956" y="948055"/>
                </a:lnTo>
                <a:lnTo>
                  <a:pt x="626952" y="928217"/>
                </a:lnTo>
                <a:lnTo>
                  <a:pt x="590081" y="908091"/>
                </a:lnTo>
                <a:lnTo>
                  <a:pt x="554355" y="887695"/>
                </a:lnTo>
                <a:lnTo>
                  <a:pt x="519782" y="867049"/>
                </a:lnTo>
                <a:lnTo>
                  <a:pt x="486373" y="846173"/>
                </a:lnTo>
                <a:lnTo>
                  <a:pt x="454137" y="825085"/>
                </a:lnTo>
                <a:lnTo>
                  <a:pt x="393227" y="782352"/>
                </a:lnTo>
                <a:lnTo>
                  <a:pt x="337130" y="739004"/>
                </a:lnTo>
                <a:lnTo>
                  <a:pt x="285928" y="695194"/>
                </a:lnTo>
                <a:lnTo>
                  <a:pt x="239699" y="651077"/>
                </a:lnTo>
                <a:lnTo>
                  <a:pt x="198524" y="606806"/>
                </a:lnTo>
                <a:lnTo>
                  <a:pt x="159374" y="558518"/>
                </a:lnTo>
                <a:lnTo>
                  <a:pt x="125881" y="510429"/>
                </a:lnTo>
                <a:lnTo>
                  <a:pt x="97593" y="462738"/>
                </a:lnTo>
                <a:lnTo>
                  <a:pt x="74060" y="415646"/>
                </a:lnTo>
                <a:lnTo>
                  <a:pt x="54828" y="369352"/>
                </a:lnTo>
                <a:lnTo>
                  <a:pt x="39446" y="324056"/>
                </a:lnTo>
                <a:lnTo>
                  <a:pt x="27462" y="279958"/>
                </a:lnTo>
                <a:lnTo>
                  <a:pt x="18425" y="237258"/>
                </a:lnTo>
                <a:lnTo>
                  <a:pt x="11883" y="196155"/>
                </a:lnTo>
                <a:lnTo>
                  <a:pt x="7383" y="156850"/>
                </a:lnTo>
                <a:lnTo>
                  <a:pt x="3162" y="95155"/>
                </a:lnTo>
                <a:lnTo>
                  <a:pt x="1567" y="49755"/>
                </a:lnTo>
                <a:lnTo>
                  <a:pt x="999" y="28872"/>
                </a:lnTo>
                <a:lnTo>
                  <a:pt x="799" y="22122"/>
                </a:lnTo>
                <a:lnTo>
                  <a:pt x="0" y="0"/>
                </a:lnTo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42719" y="2386858"/>
            <a:ext cx="86199" cy="1103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915517" y="1062110"/>
            <a:ext cx="7766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Maximize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15517" y="1271661"/>
            <a:ext cx="1102995" cy="8951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likelihood of  original input  being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reconstructed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30959" y="997473"/>
            <a:ext cx="4890770" cy="745490"/>
          </a:xfrm>
          <a:custGeom>
            <a:avLst/>
            <a:gdLst/>
            <a:ahLst/>
            <a:cxnLst/>
            <a:rect l="l" t="t" r="r" b="b"/>
            <a:pathLst>
              <a:path w="4890770" h="745490">
                <a:moveTo>
                  <a:pt x="4890278" y="0"/>
                </a:moveTo>
                <a:lnTo>
                  <a:pt x="4815515" y="77"/>
                </a:lnTo>
                <a:lnTo>
                  <a:pt x="4741199" y="308"/>
                </a:lnTo>
                <a:lnTo>
                  <a:pt x="4667334" y="692"/>
                </a:lnTo>
                <a:lnTo>
                  <a:pt x="4593923" y="1225"/>
                </a:lnTo>
                <a:lnTo>
                  <a:pt x="4520970" y="1908"/>
                </a:lnTo>
                <a:lnTo>
                  <a:pt x="4448479" y="2737"/>
                </a:lnTo>
                <a:lnTo>
                  <a:pt x="4376452" y="3712"/>
                </a:lnTo>
                <a:lnTo>
                  <a:pt x="4304893" y="4830"/>
                </a:lnTo>
                <a:lnTo>
                  <a:pt x="4233807" y="6091"/>
                </a:lnTo>
                <a:lnTo>
                  <a:pt x="4163195" y="7491"/>
                </a:lnTo>
                <a:lnTo>
                  <a:pt x="4093062" y="9030"/>
                </a:lnTo>
                <a:lnTo>
                  <a:pt x="4023411" y="10705"/>
                </a:lnTo>
                <a:lnTo>
                  <a:pt x="3954246" y="12516"/>
                </a:lnTo>
                <a:lnTo>
                  <a:pt x="3885570" y="14459"/>
                </a:lnTo>
                <a:lnTo>
                  <a:pt x="3817387" y="16535"/>
                </a:lnTo>
                <a:lnTo>
                  <a:pt x="3749699" y="18740"/>
                </a:lnTo>
                <a:lnTo>
                  <a:pt x="3682512" y="21073"/>
                </a:lnTo>
                <a:lnTo>
                  <a:pt x="3615827" y="23533"/>
                </a:lnTo>
                <a:lnTo>
                  <a:pt x="3549648" y="26118"/>
                </a:lnTo>
                <a:lnTo>
                  <a:pt x="3483980" y="28826"/>
                </a:lnTo>
                <a:lnTo>
                  <a:pt x="3418825" y="31655"/>
                </a:lnTo>
                <a:lnTo>
                  <a:pt x="3354187" y="34603"/>
                </a:lnTo>
                <a:lnTo>
                  <a:pt x="3290069" y="37670"/>
                </a:lnTo>
                <a:lnTo>
                  <a:pt x="3226476" y="40853"/>
                </a:lnTo>
                <a:lnTo>
                  <a:pt x="3163409" y="44150"/>
                </a:lnTo>
                <a:lnTo>
                  <a:pt x="3100873" y="47560"/>
                </a:lnTo>
                <a:lnTo>
                  <a:pt x="3038872" y="51082"/>
                </a:lnTo>
                <a:lnTo>
                  <a:pt x="2977409" y="54712"/>
                </a:lnTo>
                <a:lnTo>
                  <a:pt x="2916486" y="58450"/>
                </a:lnTo>
                <a:lnTo>
                  <a:pt x="2856109" y="62295"/>
                </a:lnTo>
                <a:lnTo>
                  <a:pt x="2796279" y="66243"/>
                </a:lnTo>
                <a:lnTo>
                  <a:pt x="2737001" y="70294"/>
                </a:lnTo>
                <a:lnTo>
                  <a:pt x="2678279" y="74446"/>
                </a:lnTo>
                <a:lnTo>
                  <a:pt x="2620115" y="78697"/>
                </a:lnTo>
                <a:lnTo>
                  <a:pt x="2562513" y="83046"/>
                </a:lnTo>
                <a:lnTo>
                  <a:pt x="2505476" y="87490"/>
                </a:lnTo>
                <a:lnTo>
                  <a:pt x="2449009" y="92028"/>
                </a:lnTo>
                <a:lnTo>
                  <a:pt x="2393114" y="96658"/>
                </a:lnTo>
                <a:lnTo>
                  <a:pt x="2337796" y="101379"/>
                </a:lnTo>
                <a:lnTo>
                  <a:pt x="2283056" y="106189"/>
                </a:lnTo>
                <a:lnTo>
                  <a:pt x="2228900" y="111086"/>
                </a:lnTo>
                <a:lnTo>
                  <a:pt x="2175330" y="116069"/>
                </a:lnTo>
                <a:lnTo>
                  <a:pt x="2122350" y="121135"/>
                </a:lnTo>
                <a:lnTo>
                  <a:pt x="2069963" y="126283"/>
                </a:lnTo>
                <a:lnTo>
                  <a:pt x="2018173" y="131512"/>
                </a:lnTo>
                <a:lnTo>
                  <a:pt x="1966984" y="136819"/>
                </a:lnTo>
                <a:lnTo>
                  <a:pt x="1916398" y="142203"/>
                </a:lnTo>
                <a:lnTo>
                  <a:pt x="1866420" y="147662"/>
                </a:lnTo>
                <a:lnTo>
                  <a:pt x="1817052" y="153195"/>
                </a:lnTo>
                <a:lnTo>
                  <a:pt x="1768299" y="158800"/>
                </a:lnTo>
                <a:lnTo>
                  <a:pt x="1720163" y="164474"/>
                </a:lnTo>
                <a:lnTo>
                  <a:pt x="1672648" y="170217"/>
                </a:lnTo>
                <a:lnTo>
                  <a:pt x="1625758" y="176027"/>
                </a:lnTo>
                <a:lnTo>
                  <a:pt x="1579497" y="181902"/>
                </a:lnTo>
                <a:lnTo>
                  <a:pt x="1533867" y="187839"/>
                </a:lnTo>
                <a:lnTo>
                  <a:pt x="1488871" y="193839"/>
                </a:lnTo>
                <a:lnTo>
                  <a:pt x="1444515" y="199898"/>
                </a:lnTo>
                <a:lnTo>
                  <a:pt x="1400800" y="206015"/>
                </a:lnTo>
                <a:lnTo>
                  <a:pt x="1357731" y="212189"/>
                </a:lnTo>
                <a:lnTo>
                  <a:pt x="1315311" y="218417"/>
                </a:lnTo>
                <a:lnTo>
                  <a:pt x="1273544" y="224699"/>
                </a:lnTo>
                <a:lnTo>
                  <a:pt x="1232432" y="231031"/>
                </a:lnTo>
                <a:lnTo>
                  <a:pt x="1191980" y="237413"/>
                </a:lnTo>
                <a:lnTo>
                  <a:pt x="1152191" y="243844"/>
                </a:lnTo>
                <a:lnTo>
                  <a:pt x="1113068" y="250320"/>
                </a:lnTo>
                <a:lnTo>
                  <a:pt x="1074615" y="256840"/>
                </a:lnTo>
                <a:lnTo>
                  <a:pt x="1036835" y="263404"/>
                </a:lnTo>
                <a:lnTo>
                  <a:pt x="963309" y="276652"/>
                </a:lnTo>
                <a:lnTo>
                  <a:pt x="892518" y="290050"/>
                </a:lnTo>
                <a:lnTo>
                  <a:pt x="824490" y="303585"/>
                </a:lnTo>
                <a:lnTo>
                  <a:pt x="759253" y="317244"/>
                </a:lnTo>
                <a:lnTo>
                  <a:pt x="696834" y="331011"/>
                </a:lnTo>
                <a:lnTo>
                  <a:pt x="637261" y="344875"/>
                </a:lnTo>
                <a:lnTo>
                  <a:pt x="580562" y="358820"/>
                </a:lnTo>
                <a:lnTo>
                  <a:pt x="526764" y="372834"/>
                </a:lnTo>
                <a:lnTo>
                  <a:pt x="475897" y="386902"/>
                </a:lnTo>
                <a:lnTo>
                  <a:pt x="427987" y="401011"/>
                </a:lnTo>
                <a:lnTo>
                  <a:pt x="383062" y="415148"/>
                </a:lnTo>
                <a:lnTo>
                  <a:pt x="341150" y="429299"/>
                </a:lnTo>
                <a:lnTo>
                  <a:pt x="256910" y="461469"/>
                </a:lnTo>
                <a:lnTo>
                  <a:pt x="187162" y="493479"/>
                </a:lnTo>
                <a:lnTo>
                  <a:pt x="130660" y="525166"/>
                </a:lnTo>
                <a:lnTo>
                  <a:pt x="86156" y="556371"/>
                </a:lnTo>
                <a:lnTo>
                  <a:pt x="52405" y="586932"/>
                </a:lnTo>
                <a:lnTo>
                  <a:pt x="28161" y="616687"/>
                </a:lnTo>
                <a:lnTo>
                  <a:pt x="3204" y="673140"/>
                </a:lnTo>
                <a:lnTo>
                  <a:pt x="0" y="699515"/>
                </a:lnTo>
                <a:lnTo>
                  <a:pt x="1315" y="724441"/>
                </a:lnTo>
                <a:lnTo>
                  <a:pt x="1975" y="729473"/>
                </a:lnTo>
                <a:lnTo>
                  <a:pt x="2845" y="734398"/>
                </a:lnTo>
                <a:lnTo>
                  <a:pt x="3880" y="739213"/>
                </a:lnTo>
                <a:lnTo>
                  <a:pt x="4138" y="740418"/>
                </a:lnTo>
                <a:lnTo>
                  <a:pt x="4408" y="741613"/>
                </a:lnTo>
                <a:lnTo>
                  <a:pt x="4685" y="742803"/>
                </a:lnTo>
                <a:lnTo>
                  <a:pt x="5338" y="74548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95634" y="1728910"/>
            <a:ext cx="81327" cy="1091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60950" y="4016393"/>
            <a:ext cx="253047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 every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minibatch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input  data: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compute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this forward  pass, and then</a:t>
            </a:r>
            <a:r>
              <a:rPr sz="16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backprop!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75</a:t>
            </a:fld>
            <a:endParaRPr lang="de-DE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0521" y="3804293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0521" y="3804293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9920" y="3870743"/>
            <a:ext cx="178499" cy="17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8270" y="2975820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5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8269" y="2975820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5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349" y="2975820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5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349" y="2975820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5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25420" y="2684017"/>
            <a:ext cx="567690" cy="292100"/>
          </a:xfrm>
          <a:custGeom>
            <a:avLst/>
            <a:gdLst/>
            <a:ahLst/>
            <a:cxnLst/>
            <a:rect l="l" t="t" r="r" b="b"/>
            <a:pathLst>
              <a:path w="567689" h="292100">
                <a:moveTo>
                  <a:pt x="0" y="291801"/>
                </a:moveTo>
                <a:lnTo>
                  <a:pt x="5670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8570" y="2634937"/>
            <a:ext cx="110299" cy="86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7343" y="2689833"/>
            <a:ext cx="558800" cy="286385"/>
          </a:xfrm>
          <a:custGeom>
            <a:avLst/>
            <a:gdLst/>
            <a:ahLst/>
            <a:cxnLst/>
            <a:rect l="l" t="t" r="r" b="b"/>
            <a:pathLst>
              <a:path w="558800" h="286385">
                <a:moveTo>
                  <a:pt x="558273" y="2859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0869" y="2640893"/>
            <a:ext cx="110349" cy="86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1624" y="3327714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1747" y="2329667"/>
            <a:ext cx="1303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90445" y="2329121"/>
            <a:ext cx="1950771" cy="271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596" y="3613219"/>
            <a:ext cx="778198" cy="271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5860" y="3017644"/>
            <a:ext cx="461919" cy="227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07618" y="3012469"/>
            <a:ext cx="493223" cy="2864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1222" y="1924985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1222" y="1924985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42494" y="1962909"/>
            <a:ext cx="165774" cy="2355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29382" y="3355869"/>
            <a:ext cx="736600" cy="448945"/>
          </a:xfrm>
          <a:custGeom>
            <a:avLst/>
            <a:gdLst/>
            <a:ahLst/>
            <a:cxnLst/>
            <a:rect l="l" t="t" r="r" b="b"/>
            <a:pathLst>
              <a:path w="736600" h="448945">
                <a:moveTo>
                  <a:pt x="736086" y="448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46029" y="3301369"/>
            <a:ext cx="109249" cy="90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65469" y="3347668"/>
            <a:ext cx="659765" cy="457200"/>
          </a:xfrm>
          <a:custGeom>
            <a:avLst/>
            <a:gdLst/>
            <a:ahLst/>
            <a:cxnLst/>
            <a:rect l="l" t="t" r="r" b="b"/>
            <a:pathLst>
              <a:path w="659764" h="457200">
                <a:moveTo>
                  <a:pt x="0" y="456624"/>
                </a:moveTo>
                <a:lnTo>
                  <a:pt x="659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97367" y="3288920"/>
            <a:ext cx="108024" cy="941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 idx="4294967295"/>
          </p:nvPr>
        </p:nvSpPr>
        <p:spPr>
          <a:xfrm>
            <a:off x="82297" y="260027"/>
            <a:ext cx="73707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 </a:t>
            </a:r>
            <a:r>
              <a:rPr sz="2400" spc="-5" dirty="0"/>
              <a:t>Generating</a:t>
            </a:r>
            <a:r>
              <a:rPr sz="2400" spc="-80" dirty="0"/>
              <a:t> </a:t>
            </a:r>
            <a:r>
              <a:rPr sz="2400" spc="-5" dirty="0"/>
              <a:t>Data!</a:t>
            </a:r>
          </a:p>
        </p:txBody>
      </p:sp>
      <p:sp>
        <p:nvSpPr>
          <p:cNvPr id="27" name="object 27"/>
          <p:cNvSpPr/>
          <p:nvPr/>
        </p:nvSpPr>
        <p:spPr>
          <a:xfrm>
            <a:off x="2946120" y="4302392"/>
            <a:ext cx="1069137" cy="2355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2125" y="1159420"/>
            <a:ext cx="4369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Use decoder network. Now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sample z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from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prior!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449" y="4288529"/>
            <a:ext cx="4597400" cy="532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5270" algn="ctr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  <a:p>
            <a:pPr marL="12700">
              <a:spcBef>
                <a:spcPts val="985"/>
              </a:spcBef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0521" y="3804293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0521" y="3804293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9920" y="3870743"/>
            <a:ext cx="178499" cy="17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8270" y="2975820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5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8269" y="2975820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5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349" y="2975820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5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349" y="2975820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5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25420" y="2684017"/>
            <a:ext cx="567690" cy="292100"/>
          </a:xfrm>
          <a:custGeom>
            <a:avLst/>
            <a:gdLst/>
            <a:ahLst/>
            <a:cxnLst/>
            <a:rect l="l" t="t" r="r" b="b"/>
            <a:pathLst>
              <a:path w="567689" h="292100">
                <a:moveTo>
                  <a:pt x="0" y="291801"/>
                </a:moveTo>
                <a:lnTo>
                  <a:pt x="5670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8570" y="2634937"/>
            <a:ext cx="110299" cy="86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7343" y="2689833"/>
            <a:ext cx="558800" cy="286385"/>
          </a:xfrm>
          <a:custGeom>
            <a:avLst/>
            <a:gdLst/>
            <a:ahLst/>
            <a:cxnLst/>
            <a:rect l="l" t="t" r="r" b="b"/>
            <a:pathLst>
              <a:path w="558800" h="286385">
                <a:moveTo>
                  <a:pt x="558273" y="2859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0869" y="2640893"/>
            <a:ext cx="110349" cy="86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1624" y="3327714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1747" y="2329667"/>
            <a:ext cx="1303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90445" y="2329121"/>
            <a:ext cx="1950771" cy="271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596" y="3613219"/>
            <a:ext cx="778198" cy="271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5860" y="3017644"/>
            <a:ext cx="461919" cy="227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07618" y="3012469"/>
            <a:ext cx="493223" cy="2864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1222" y="1924985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1222" y="1924985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42494" y="1962909"/>
            <a:ext cx="165774" cy="2355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29382" y="3355869"/>
            <a:ext cx="736600" cy="448945"/>
          </a:xfrm>
          <a:custGeom>
            <a:avLst/>
            <a:gdLst/>
            <a:ahLst/>
            <a:cxnLst/>
            <a:rect l="l" t="t" r="r" b="b"/>
            <a:pathLst>
              <a:path w="736600" h="448945">
                <a:moveTo>
                  <a:pt x="736086" y="448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46029" y="3301369"/>
            <a:ext cx="109249" cy="90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65469" y="3347668"/>
            <a:ext cx="659765" cy="457200"/>
          </a:xfrm>
          <a:custGeom>
            <a:avLst/>
            <a:gdLst/>
            <a:ahLst/>
            <a:cxnLst/>
            <a:rect l="l" t="t" r="r" b="b"/>
            <a:pathLst>
              <a:path w="659764" h="457200">
                <a:moveTo>
                  <a:pt x="0" y="456624"/>
                </a:moveTo>
                <a:lnTo>
                  <a:pt x="659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97367" y="3288920"/>
            <a:ext cx="108024" cy="941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 idx="4294967295"/>
          </p:nvPr>
        </p:nvSpPr>
        <p:spPr>
          <a:xfrm>
            <a:off x="20009" y="235221"/>
            <a:ext cx="73707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 </a:t>
            </a:r>
            <a:r>
              <a:rPr sz="2400" spc="-5" dirty="0"/>
              <a:t>Generating</a:t>
            </a:r>
            <a:r>
              <a:rPr sz="2400" spc="-80" dirty="0"/>
              <a:t> </a:t>
            </a:r>
            <a:r>
              <a:rPr sz="2400" spc="-5" dirty="0"/>
              <a:t>Data!</a:t>
            </a:r>
          </a:p>
        </p:txBody>
      </p:sp>
      <p:sp>
        <p:nvSpPr>
          <p:cNvPr id="27" name="object 27"/>
          <p:cNvSpPr/>
          <p:nvPr/>
        </p:nvSpPr>
        <p:spPr>
          <a:xfrm>
            <a:off x="2946120" y="4302392"/>
            <a:ext cx="1069137" cy="2355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2125" y="1159420"/>
            <a:ext cx="4369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Use decoder network. Now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sample z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from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prior!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2553" y="1557200"/>
            <a:ext cx="2868528" cy="28943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9449" y="4288529"/>
            <a:ext cx="4597400" cy="532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5270" algn="ctr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  <a:p>
            <a:pPr marL="12700">
              <a:spcBef>
                <a:spcPts val="985"/>
              </a:spcBef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0521" y="3804293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0521" y="3804293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9920" y="3870743"/>
            <a:ext cx="178499" cy="17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8270" y="2975820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5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8269" y="2975820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5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349" y="2975820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5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349" y="2975820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5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25420" y="2684017"/>
            <a:ext cx="567690" cy="292100"/>
          </a:xfrm>
          <a:custGeom>
            <a:avLst/>
            <a:gdLst/>
            <a:ahLst/>
            <a:cxnLst/>
            <a:rect l="l" t="t" r="r" b="b"/>
            <a:pathLst>
              <a:path w="567689" h="292100">
                <a:moveTo>
                  <a:pt x="0" y="291801"/>
                </a:moveTo>
                <a:lnTo>
                  <a:pt x="5670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8570" y="2634937"/>
            <a:ext cx="110299" cy="86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7343" y="2689833"/>
            <a:ext cx="558800" cy="286385"/>
          </a:xfrm>
          <a:custGeom>
            <a:avLst/>
            <a:gdLst/>
            <a:ahLst/>
            <a:cxnLst/>
            <a:rect l="l" t="t" r="r" b="b"/>
            <a:pathLst>
              <a:path w="558800" h="286385">
                <a:moveTo>
                  <a:pt x="558273" y="2859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0869" y="2640893"/>
            <a:ext cx="110349" cy="86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1624" y="3327714"/>
            <a:ext cx="13690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1747" y="2329667"/>
            <a:ext cx="13036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90445" y="2329121"/>
            <a:ext cx="1950771" cy="271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596" y="3613219"/>
            <a:ext cx="778198" cy="271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5860" y="3017644"/>
            <a:ext cx="461919" cy="227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07618" y="3012469"/>
            <a:ext cx="493223" cy="2864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1222" y="1924985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1222" y="1924985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42494" y="1962909"/>
            <a:ext cx="165774" cy="2355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29382" y="3355869"/>
            <a:ext cx="736600" cy="448945"/>
          </a:xfrm>
          <a:custGeom>
            <a:avLst/>
            <a:gdLst/>
            <a:ahLst/>
            <a:cxnLst/>
            <a:rect l="l" t="t" r="r" b="b"/>
            <a:pathLst>
              <a:path w="736600" h="448945">
                <a:moveTo>
                  <a:pt x="736086" y="448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46029" y="3301369"/>
            <a:ext cx="109249" cy="90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65469" y="3347668"/>
            <a:ext cx="659765" cy="457200"/>
          </a:xfrm>
          <a:custGeom>
            <a:avLst/>
            <a:gdLst/>
            <a:ahLst/>
            <a:cxnLst/>
            <a:rect l="l" t="t" r="r" b="b"/>
            <a:pathLst>
              <a:path w="659764" h="457200">
                <a:moveTo>
                  <a:pt x="0" y="456624"/>
                </a:moveTo>
                <a:lnTo>
                  <a:pt x="659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97367" y="3288920"/>
            <a:ext cx="108024" cy="941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 idx="4294967295"/>
          </p:nvPr>
        </p:nvSpPr>
        <p:spPr>
          <a:xfrm>
            <a:off x="40761" y="293549"/>
            <a:ext cx="73707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 </a:t>
            </a:r>
            <a:r>
              <a:rPr sz="2400" spc="-5" dirty="0"/>
              <a:t>Generating</a:t>
            </a:r>
            <a:r>
              <a:rPr sz="2400" spc="-80" dirty="0"/>
              <a:t> </a:t>
            </a:r>
            <a:r>
              <a:rPr sz="2400" spc="-5" dirty="0"/>
              <a:t>Data!</a:t>
            </a:r>
          </a:p>
        </p:txBody>
      </p:sp>
      <p:sp>
        <p:nvSpPr>
          <p:cNvPr id="27" name="object 27"/>
          <p:cNvSpPr/>
          <p:nvPr/>
        </p:nvSpPr>
        <p:spPr>
          <a:xfrm>
            <a:off x="2946120" y="4302392"/>
            <a:ext cx="1069137" cy="2355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2553" y="1557200"/>
            <a:ext cx="2868528" cy="28943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82124" y="1159420"/>
            <a:ext cx="77012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63308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Use decoder network.  Now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sample z</a:t>
            </a:r>
            <a:r>
              <a:rPr sz="16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from prior!	Data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manifold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 2-d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16687" y="2462297"/>
            <a:ext cx="676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16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575" b="1" baseline="-31746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75" baseline="-31746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20413" y="2109647"/>
            <a:ext cx="0" cy="1254125"/>
          </a:xfrm>
          <a:custGeom>
            <a:avLst/>
            <a:gdLst/>
            <a:ahLst/>
            <a:cxnLst/>
            <a:rect l="l" t="t" r="r" b="b"/>
            <a:pathLst>
              <a:path h="1254125">
                <a:moveTo>
                  <a:pt x="0" y="0"/>
                </a:moveTo>
                <a:lnTo>
                  <a:pt x="0" y="1253697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79414" y="2013672"/>
            <a:ext cx="81999" cy="1054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79414" y="3353819"/>
            <a:ext cx="81999" cy="1054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10761" y="4537966"/>
            <a:ext cx="1145540" cy="0"/>
          </a:xfrm>
          <a:custGeom>
            <a:avLst/>
            <a:gdLst/>
            <a:ahLst/>
            <a:cxnLst/>
            <a:rect l="l" t="t" r="r" b="b"/>
            <a:pathLst>
              <a:path w="1145540">
                <a:moveTo>
                  <a:pt x="1145097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46335" y="4496967"/>
            <a:ext cx="105499" cy="819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14787" y="4496967"/>
            <a:ext cx="105499" cy="819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9449" y="4288529"/>
            <a:ext cx="4597400" cy="532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5270" algn="ctr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  <a:p>
            <a:pPr marL="12700">
              <a:spcBef>
                <a:spcPts val="985"/>
              </a:spcBef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75757" y="4529788"/>
            <a:ext cx="6769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16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575" b="1" baseline="-31746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575" baseline="-31746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45" name="Footer Placeholder 4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01" y="876300"/>
            <a:ext cx="6638925" cy="4313231"/>
          </a:xfrm>
          <a:prstGeom prst="rect">
            <a:avLst/>
          </a:prstGeom>
        </p:spPr>
      </p:pic>
      <p:sp>
        <p:nvSpPr>
          <p:cNvPr id="5" name="object 26"/>
          <p:cNvSpPr txBox="1">
            <a:spLocks/>
          </p:cNvSpPr>
          <p:nvPr/>
        </p:nvSpPr>
        <p:spPr>
          <a:xfrm>
            <a:off x="40761" y="293549"/>
            <a:ext cx="7370763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 Autoencoders: </a:t>
            </a:r>
            <a:r>
              <a:rPr lang="de-DE" sz="2400" kern="0" spc="-5" dirty="0" smtClean="0"/>
              <a:t>Reparametrization</a:t>
            </a:r>
            <a:endParaRPr lang="de-DE" sz="2400" kern="0" spc="-5" dirty="0"/>
          </a:p>
        </p:txBody>
      </p:sp>
    </p:spTree>
    <p:extLst>
      <p:ext uri="{BB962C8B-B14F-4D97-AF65-F5344CB8AC3E}">
        <p14:creationId xmlns:p14="http://schemas.microsoft.com/office/powerpoint/2010/main" val="329631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449" y="1265938"/>
            <a:ext cx="3312795" cy="2182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Unsupervised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Just </a:t>
            </a:r>
            <a:r>
              <a:rPr sz="2000" spc="-5" dirty="0">
                <a:latin typeface="Arial"/>
                <a:cs typeface="Arial"/>
              </a:rPr>
              <a:t>data, no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labels!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/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underlying  hidden </a:t>
            </a:r>
            <a:r>
              <a:rPr sz="2000" i="1" dirty="0">
                <a:latin typeface="Arial"/>
                <a:cs typeface="Arial"/>
              </a:rPr>
              <a:t>structure </a:t>
            </a:r>
            <a:r>
              <a:rPr sz="2000" spc="-5" dirty="0">
                <a:latin typeface="Arial"/>
                <a:cs typeface="Arial"/>
              </a:rPr>
              <a:t>of 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5448" y="3704332"/>
            <a:ext cx="36779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Clustering,  dimensionality </a:t>
            </a:r>
            <a:r>
              <a:rPr sz="2000" dirty="0">
                <a:latin typeface="Arial"/>
                <a:cs typeface="Arial"/>
              </a:rPr>
              <a:t>reduction,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  learning, density estimation,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76574" y="195731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5" name="object 5"/>
          <p:cNvSpPr/>
          <p:nvPr/>
        </p:nvSpPr>
        <p:spPr>
          <a:xfrm>
            <a:off x="5611438" y="1354373"/>
            <a:ext cx="2467520" cy="2518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98207" y="3886227"/>
            <a:ext cx="197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K-means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clustering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535" y="4999191"/>
            <a:ext cx="3079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1712" y="4707939"/>
            <a:ext cx="11391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14400"/>
            <a:ext cx="8763000" cy="3886200"/>
          </a:xfrm>
          <a:prstGeom prst="rect">
            <a:avLst/>
          </a:prstGeom>
        </p:spPr>
      </p:pic>
      <p:sp>
        <p:nvSpPr>
          <p:cNvPr id="5" name="object 26"/>
          <p:cNvSpPr txBox="1">
            <a:spLocks/>
          </p:cNvSpPr>
          <p:nvPr/>
        </p:nvSpPr>
        <p:spPr>
          <a:xfrm>
            <a:off x="40761" y="293549"/>
            <a:ext cx="7370763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sz="2400" kern="0" spc="-10" dirty="0" smtClean="0"/>
              <a:t>Variational Autoencoders: </a:t>
            </a:r>
            <a:r>
              <a:rPr lang="de-DE" sz="2400" kern="0" spc="-5" dirty="0" smtClean="0"/>
              <a:t>Reparametrization</a:t>
            </a:r>
            <a:endParaRPr lang="de-DE" sz="2400" kern="0" spc="-5" dirty="0"/>
          </a:p>
        </p:txBody>
      </p:sp>
    </p:spTree>
    <p:extLst>
      <p:ext uri="{BB962C8B-B14F-4D97-AF65-F5344CB8AC3E}">
        <p14:creationId xmlns:p14="http://schemas.microsoft.com/office/powerpoint/2010/main" val="36759897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55" y="952500"/>
            <a:ext cx="8190270" cy="39671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342900"/>
            <a:ext cx="701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kern="0" spc="-10" dirty="0"/>
              <a:t>Variational Autoencoders: </a:t>
            </a:r>
            <a:r>
              <a:rPr lang="de-DE" kern="0" spc="-5" dirty="0" smtClean="0"/>
              <a:t>Beta VAE</a:t>
            </a:r>
            <a:endParaRPr lang="de-DE" kern="0" spc="-5" dirty="0"/>
          </a:p>
        </p:txBody>
      </p:sp>
      <p:sp>
        <p:nvSpPr>
          <p:cNvPr id="6" name="Rectangle 5"/>
          <p:cNvSpPr/>
          <p:nvPr/>
        </p:nvSpPr>
        <p:spPr>
          <a:xfrm>
            <a:off x="762000" y="4851777"/>
            <a:ext cx="113513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spc="-5" dirty="0">
                <a:latin typeface="Arial"/>
                <a:cs typeface="Arial"/>
                <a:hlinkClick r:id="rId3"/>
              </a:rPr>
              <a:t>https://</a:t>
            </a:r>
            <a:r>
              <a:rPr lang="de-DE" sz="1600" spc="-5" dirty="0" smtClean="0">
                <a:latin typeface="Arial"/>
                <a:cs typeface="Arial"/>
                <a:hlinkClick r:id="rId3"/>
              </a:rPr>
              <a:t>lilianweng.github.io/lil-log/2018/08/12/from-autoencoder-to-beta-vae.html</a:t>
            </a:r>
            <a:r>
              <a:rPr lang="de-DE" sz="1600" spc="-5" dirty="0" smtClean="0">
                <a:latin typeface="Arial"/>
                <a:cs typeface="Arial"/>
              </a:rPr>
              <a:t> </a:t>
            </a:r>
            <a:endParaRPr lang="de-DE" sz="16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677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2266" y="1149898"/>
            <a:ext cx="2356305" cy="3289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2692" y="200675"/>
            <a:ext cx="73707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 </a:t>
            </a:r>
            <a:r>
              <a:rPr sz="2400" spc="-5" dirty="0"/>
              <a:t>Generating</a:t>
            </a:r>
            <a:r>
              <a:rPr sz="2400" spc="-80" dirty="0"/>
              <a:t> </a:t>
            </a:r>
            <a:r>
              <a:rPr sz="2400" spc="-5" dirty="0"/>
              <a:t>Data!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7489" y="2462297"/>
            <a:ext cx="676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16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575" b="1" baseline="-31746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75" baseline="-3174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7415" y="2109647"/>
            <a:ext cx="0" cy="1254125"/>
          </a:xfrm>
          <a:custGeom>
            <a:avLst/>
            <a:gdLst/>
            <a:ahLst/>
            <a:cxnLst/>
            <a:rect l="l" t="t" r="r" b="b"/>
            <a:pathLst>
              <a:path h="1254125">
                <a:moveTo>
                  <a:pt x="0" y="0"/>
                </a:moveTo>
                <a:lnTo>
                  <a:pt x="0" y="1253697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6417" y="2013672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6417" y="3353819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91564" y="4537966"/>
            <a:ext cx="1145540" cy="0"/>
          </a:xfrm>
          <a:custGeom>
            <a:avLst/>
            <a:gdLst/>
            <a:ahLst/>
            <a:cxnLst/>
            <a:rect l="l" t="t" r="r" b="b"/>
            <a:pathLst>
              <a:path w="1145540">
                <a:moveTo>
                  <a:pt x="1145097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27137" y="4496967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5590" y="4496967"/>
            <a:ext cx="105499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45620" y="1624098"/>
            <a:ext cx="1447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Degree of</a:t>
            </a:r>
            <a:r>
              <a:rPr sz="16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smile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82893" y="2023430"/>
            <a:ext cx="258445" cy="374015"/>
          </a:xfrm>
          <a:custGeom>
            <a:avLst/>
            <a:gdLst/>
            <a:ahLst/>
            <a:cxnLst/>
            <a:rect l="l" t="t" r="r" b="b"/>
            <a:pathLst>
              <a:path w="258445" h="374014">
                <a:moveTo>
                  <a:pt x="258424" y="373966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24218" y="1942782"/>
            <a:ext cx="94099" cy="1080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2161" y="4629867"/>
            <a:ext cx="515620" cy="88265"/>
          </a:xfrm>
          <a:custGeom>
            <a:avLst/>
            <a:gdLst/>
            <a:ahLst/>
            <a:cxnLst/>
            <a:rect l="l" t="t" r="r" b="b"/>
            <a:pathLst>
              <a:path w="515620" h="88264">
                <a:moveTo>
                  <a:pt x="0" y="87649"/>
                </a:moveTo>
                <a:lnTo>
                  <a:pt x="51552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82886" y="4589317"/>
            <a:ext cx="109549" cy="810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6574" y="1265894"/>
            <a:ext cx="173101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Diagonal prior on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  <a:p>
            <a:pPr marL="12700" marR="299085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=&gt;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independent  latent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variables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12736" y="4425309"/>
            <a:ext cx="1007744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pose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6719" y="4529789"/>
            <a:ext cx="1379855" cy="770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205" algn="ctr">
              <a:lnSpc>
                <a:spcPts val="187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575" b="1" baseline="-31746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575" baseline="-31746">
              <a:latin typeface="Arial"/>
              <a:cs typeface="Arial"/>
            </a:endParaRPr>
          </a:p>
          <a:p>
            <a:pPr algn="ctr">
              <a:spcBef>
                <a:spcPts val="167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449" y="4624981"/>
            <a:ext cx="45974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575" y="2256493"/>
            <a:ext cx="1818005" cy="12598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Different  dimensions of </a:t>
            </a:r>
            <a:r>
              <a:rPr sz="1600" b="1" dirty="0">
                <a:latin typeface="Arial"/>
                <a:cs typeface="Arial"/>
              </a:rPr>
              <a:t>z  </a:t>
            </a:r>
            <a:r>
              <a:rPr sz="1600" spc="-5" dirty="0">
                <a:latin typeface="Arial"/>
                <a:cs typeface="Arial"/>
              </a:rPr>
              <a:t>encode  interpretable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factors  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variation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2266" y="1149898"/>
            <a:ext cx="2356305" cy="3289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09449" y="183726"/>
            <a:ext cx="73707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 </a:t>
            </a:r>
            <a:r>
              <a:rPr sz="2400" spc="-5" dirty="0"/>
              <a:t>Generating</a:t>
            </a:r>
            <a:r>
              <a:rPr sz="2400" spc="-80" dirty="0"/>
              <a:t> </a:t>
            </a:r>
            <a:r>
              <a:rPr sz="2400" spc="-5" dirty="0"/>
              <a:t>Data!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7489" y="2462297"/>
            <a:ext cx="676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16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1575" b="1" baseline="-31746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75" baseline="-3174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6559" y="4510539"/>
            <a:ext cx="6013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Vary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32284" y="4654473"/>
            <a:ext cx="10096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b="1" spc="5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7415" y="2109647"/>
            <a:ext cx="0" cy="1254125"/>
          </a:xfrm>
          <a:custGeom>
            <a:avLst/>
            <a:gdLst/>
            <a:ahLst/>
            <a:cxnLst/>
            <a:rect l="l" t="t" r="r" b="b"/>
            <a:pathLst>
              <a:path h="1254125">
                <a:moveTo>
                  <a:pt x="0" y="0"/>
                </a:moveTo>
                <a:lnTo>
                  <a:pt x="0" y="1253697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36417" y="2013672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36417" y="3353819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91564" y="4537966"/>
            <a:ext cx="1145540" cy="0"/>
          </a:xfrm>
          <a:custGeom>
            <a:avLst/>
            <a:gdLst/>
            <a:ahLst/>
            <a:cxnLst/>
            <a:rect l="l" t="t" r="r" b="b"/>
            <a:pathLst>
              <a:path w="1145540">
                <a:moveTo>
                  <a:pt x="1145097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27137" y="4496967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95590" y="4496967"/>
            <a:ext cx="105499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45620" y="1624098"/>
            <a:ext cx="1447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Degree of</a:t>
            </a:r>
            <a:r>
              <a:rPr sz="16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smile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2736" y="4406060"/>
            <a:ext cx="10077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pose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82893" y="2023430"/>
            <a:ext cx="258445" cy="374015"/>
          </a:xfrm>
          <a:custGeom>
            <a:avLst/>
            <a:gdLst/>
            <a:ahLst/>
            <a:cxnLst/>
            <a:rect l="l" t="t" r="r" b="b"/>
            <a:pathLst>
              <a:path w="258445" h="374014">
                <a:moveTo>
                  <a:pt x="258424" y="373966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24218" y="1942782"/>
            <a:ext cx="94099" cy="1080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82161" y="4629867"/>
            <a:ext cx="515620" cy="88265"/>
          </a:xfrm>
          <a:custGeom>
            <a:avLst/>
            <a:gdLst/>
            <a:ahLst/>
            <a:cxnLst/>
            <a:rect l="l" t="t" r="r" b="b"/>
            <a:pathLst>
              <a:path w="515620" h="88264">
                <a:moveTo>
                  <a:pt x="0" y="87649"/>
                </a:moveTo>
                <a:lnTo>
                  <a:pt x="51552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82886" y="4589317"/>
            <a:ext cx="109549" cy="810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06574" y="1265894"/>
            <a:ext cx="173101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Diagonal prior on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  <a:p>
            <a:pPr marL="12700" marR="299085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=&gt;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independent  latent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variables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575" y="2256493"/>
            <a:ext cx="1818005" cy="12598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Different  dimensions of </a:t>
            </a:r>
            <a:r>
              <a:rPr sz="1600" b="1" dirty="0">
                <a:latin typeface="Arial"/>
                <a:cs typeface="Arial"/>
              </a:rPr>
              <a:t>z  </a:t>
            </a:r>
            <a:r>
              <a:rPr sz="1600" spc="-5" dirty="0">
                <a:latin typeface="Arial"/>
                <a:cs typeface="Arial"/>
              </a:rPr>
              <a:t>encode  interpretable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factors  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01677" y="3580969"/>
            <a:ext cx="167994" cy="3121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9449" y="3899569"/>
            <a:ext cx="4597400" cy="9194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17804" marR="1033144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Also good feature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representation</a:t>
            </a:r>
            <a:r>
              <a:rPr sz="16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that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be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computed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using</a:t>
            </a:r>
            <a:r>
              <a:rPr sz="16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1575" spc="-52" baseline="-31746" dirty="0">
                <a:solidFill>
                  <a:srgbClr val="FF0000"/>
                </a:solidFill>
                <a:latin typeface="Arial"/>
                <a:cs typeface="Arial"/>
              </a:rPr>
              <a:t>ɸ</a:t>
            </a:r>
            <a:r>
              <a:rPr sz="1600" spc="-35" dirty="0">
                <a:solidFill>
                  <a:srgbClr val="FF0000"/>
                </a:solidFill>
                <a:latin typeface="Arial"/>
                <a:cs typeface="Arial"/>
              </a:rPr>
              <a:t>(z|x)!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1725"/>
              </a:spcBef>
            </a:pPr>
            <a:r>
              <a:rPr sz="1200" spc="-5" dirty="0">
                <a:latin typeface="Arial"/>
                <a:cs typeface="Arial"/>
              </a:rPr>
              <a:t>Kingma and Welling, </a:t>
            </a:r>
            <a:r>
              <a:rPr sz="1200" dirty="0">
                <a:latin typeface="Arial"/>
                <a:cs typeface="Arial"/>
              </a:rPr>
              <a:t>“Auto-Encoding </a:t>
            </a:r>
            <a:r>
              <a:rPr sz="1200" spc="-5" dirty="0">
                <a:latin typeface="Arial"/>
                <a:cs typeface="Arial"/>
              </a:rPr>
              <a:t>Variational Bayes”, ICLR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23535" y="4999191"/>
            <a:ext cx="3079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95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83</a:t>
            </a:fld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144" y="246269"/>
            <a:ext cx="73707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 Autoencoders: </a:t>
            </a:r>
            <a:r>
              <a:rPr sz="2400" spc="-5" dirty="0"/>
              <a:t>Generating</a:t>
            </a:r>
            <a:r>
              <a:rPr sz="2400" spc="-80" dirty="0"/>
              <a:t> </a:t>
            </a:r>
            <a:r>
              <a:rPr sz="2400" spc="-5" dirty="0"/>
              <a:t>Data!</a:t>
            </a:r>
          </a:p>
        </p:txBody>
      </p:sp>
      <p:sp>
        <p:nvSpPr>
          <p:cNvPr id="3" name="object 3"/>
          <p:cNvSpPr/>
          <p:nvPr/>
        </p:nvSpPr>
        <p:spPr>
          <a:xfrm>
            <a:off x="4921865" y="1437223"/>
            <a:ext cx="3238418" cy="2597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573" y="1313072"/>
            <a:ext cx="2883769" cy="288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0125" y="4278278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32x32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CIFAR-10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2516" y="4125879"/>
            <a:ext cx="20675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Labeled Faces in the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4392" y="4654087"/>
            <a:ext cx="43205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40" dirty="0">
                <a:latin typeface="Trebuchet MS"/>
                <a:cs typeface="Trebuchet MS"/>
              </a:rPr>
              <a:t>Figures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copyright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65" dirty="0">
                <a:latin typeface="Trebuchet MS"/>
                <a:cs typeface="Trebuchet MS"/>
              </a:rPr>
              <a:t>(L)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Dirk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Kingma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50" dirty="0">
                <a:latin typeface="Trebuchet MS"/>
                <a:cs typeface="Trebuchet MS"/>
              </a:rPr>
              <a:t>et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65" dirty="0">
                <a:latin typeface="Trebuchet MS"/>
                <a:cs typeface="Trebuchet MS"/>
              </a:rPr>
              <a:t>al.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2016;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50" dirty="0">
                <a:latin typeface="Trebuchet MS"/>
                <a:cs typeface="Trebuchet MS"/>
              </a:rPr>
              <a:t>(R)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30" dirty="0">
                <a:latin typeface="Trebuchet MS"/>
                <a:cs typeface="Trebuchet MS"/>
              </a:rPr>
              <a:t>Anders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Larsen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50" dirty="0">
                <a:latin typeface="Trebuchet MS"/>
                <a:cs typeface="Trebuchet MS"/>
              </a:rPr>
              <a:t>et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65" dirty="0">
                <a:latin typeface="Trebuchet MS"/>
                <a:cs typeface="Trebuchet MS"/>
              </a:rPr>
              <a:t>al.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2017.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Reproduced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with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permission.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2400" y="214744"/>
            <a:ext cx="4270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Variational</a:t>
            </a:r>
            <a:r>
              <a:rPr sz="2400" spc="-85" dirty="0"/>
              <a:t> </a:t>
            </a:r>
            <a:r>
              <a:rPr sz="2400" spc="-5" dirty="0"/>
              <a:t>Autoencoders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474" y="1316854"/>
            <a:ext cx="7400925" cy="332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Probabilistic </a:t>
            </a:r>
            <a:r>
              <a:rPr sz="1500" dirty="0">
                <a:latin typeface="Arial"/>
                <a:cs typeface="Arial"/>
              </a:rPr>
              <a:t>spin </a:t>
            </a:r>
            <a:r>
              <a:rPr sz="1500" spc="-5" dirty="0">
                <a:latin typeface="Arial"/>
                <a:cs typeface="Arial"/>
              </a:rPr>
              <a:t>to traditional autoencoders =&gt; allows generating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data</a:t>
            </a:r>
            <a:endParaRPr sz="1500" dirty="0">
              <a:latin typeface="Arial"/>
              <a:cs typeface="Arial"/>
            </a:endParaRPr>
          </a:p>
          <a:p>
            <a:pPr marL="12700"/>
            <a:r>
              <a:rPr sz="1500" spc="-5" dirty="0">
                <a:latin typeface="Arial"/>
                <a:cs typeface="Arial"/>
              </a:rPr>
              <a:t>Defines an intractable density =&gt; derive and optimize </a:t>
            </a:r>
            <a:r>
              <a:rPr sz="1500" dirty="0">
                <a:latin typeface="Arial"/>
                <a:cs typeface="Arial"/>
              </a:rPr>
              <a:t>a (variational) </a:t>
            </a:r>
            <a:r>
              <a:rPr sz="1500" spc="-5" dirty="0">
                <a:latin typeface="Arial"/>
                <a:cs typeface="Arial"/>
              </a:rPr>
              <a:t>lower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bound</a:t>
            </a:r>
            <a:endParaRPr sz="1500" dirty="0">
              <a:latin typeface="Arial"/>
              <a:cs typeface="Arial"/>
            </a:endParaRPr>
          </a:p>
          <a:p>
            <a:pPr marL="12700">
              <a:spcBef>
                <a:spcPts val="750"/>
              </a:spcBef>
            </a:pPr>
            <a:r>
              <a:rPr sz="1500" b="1" spc="-5" dirty="0">
                <a:solidFill>
                  <a:srgbClr val="0000FF"/>
                </a:solidFill>
                <a:latin typeface="Arial"/>
                <a:cs typeface="Arial"/>
              </a:rPr>
              <a:t>Pros:</a:t>
            </a:r>
            <a:endParaRPr sz="1500" dirty="0">
              <a:latin typeface="Arial"/>
              <a:cs typeface="Arial"/>
            </a:endParaRPr>
          </a:p>
          <a:p>
            <a:pPr marL="469900" indent="-292100">
              <a:buChar char="-"/>
              <a:tabLst>
                <a:tab pos="469265" algn="l"/>
                <a:tab pos="469900" algn="l"/>
              </a:tabLst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Principled approach to generative</a:t>
            </a: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models</a:t>
            </a:r>
            <a:endParaRPr sz="1500" dirty="0">
              <a:latin typeface="Arial"/>
              <a:cs typeface="Arial"/>
            </a:endParaRPr>
          </a:p>
          <a:p>
            <a:pPr marL="469900" indent="-292100">
              <a:buChar char="-"/>
              <a:tabLst>
                <a:tab pos="469265" algn="l"/>
                <a:tab pos="469900" algn="l"/>
              </a:tabLst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Allows inference of q(z|x), </a:t>
            </a: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be useful feature </a:t>
            </a: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representation 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for other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tasks</a:t>
            </a:r>
            <a:endParaRPr sz="1500" dirty="0">
              <a:latin typeface="Arial"/>
              <a:cs typeface="Arial"/>
            </a:endParaRPr>
          </a:p>
          <a:p>
            <a:pPr marL="12700">
              <a:spcBef>
                <a:spcPts val="750"/>
              </a:spcBef>
            </a:pPr>
            <a:r>
              <a:rPr sz="1500" b="1" spc="-5" dirty="0">
                <a:solidFill>
                  <a:srgbClr val="0000FF"/>
                </a:solidFill>
                <a:latin typeface="Arial"/>
                <a:cs typeface="Arial"/>
              </a:rPr>
              <a:t>Cons:</a:t>
            </a:r>
            <a:endParaRPr sz="1500" dirty="0">
              <a:latin typeface="Arial"/>
              <a:cs typeface="Arial"/>
            </a:endParaRPr>
          </a:p>
          <a:p>
            <a:pPr marL="469900" marR="774700" indent="-292100">
              <a:buChar char="-"/>
              <a:tabLst>
                <a:tab pos="469265" algn="l"/>
                <a:tab pos="469900" algn="l"/>
              </a:tabLst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Maximizes 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lower bound of likelihood: okay, but not as good evaluation as  PixelRNN/PixelCNN</a:t>
            </a:r>
            <a:endParaRPr sz="1500" dirty="0">
              <a:latin typeface="Arial"/>
              <a:cs typeface="Arial"/>
            </a:endParaRPr>
          </a:p>
          <a:p>
            <a:pPr marL="469900" indent="-292100">
              <a:buChar char="-"/>
              <a:tabLst>
                <a:tab pos="469265" algn="l"/>
                <a:tab pos="469900" algn="l"/>
              </a:tabLst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Samples blurrier and lower quality </a:t>
            </a: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compared 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state-of-the-art</a:t>
            </a:r>
            <a:r>
              <a:rPr sz="15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(GANs)</a:t>
            </a:r>
            <a:endParaRPr sz="1500" dirty="0">
              <a:latin typeface="Arial"/>
              <a:cs typeface="Arial"/>
            </a:endParaRPr>
          </a:p>
          <a:p>
            <a:pPr marL="12700">
              <a:spcBef>
                <a:spcPts val="750"/>
              </a:spcBef>
            </a:pPr>
            <a:r>
              <a:rPr sz="1500" b="1" spc="-5" dirty="0">
                <a:latin typeface="Arial"/>
                <a:cs typeface="Arial"/>
              </a:rPr>
              <a:t>Active areas of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research:</a:t>
            </a:r>
            <a:endParaRPr sz="1500" dirty="0">
              <a:latin typeface="Arial"/>
              <a:cs typeface="Arial"/>
            </a:endParaRPr>
          </a:p>
          <a:p>
            <a:pPr marL="469900" marR="5080" indent="-292100">
              <a:buChar char="-"/>
              <a:tabLst>
                <a:tab pos="469265" algn="l"/>
                <a:tab pos="469900" algn="l"/>
              </a:tabLst>
            </a:pPr>
            <a:r>
              <a:rPr sz="1500" dirty="0">
                <a:latin typeface="Arial"/>
                <a:cs typeface="Arial"/>
              </a:rPr>
              <a:t>More </a:t>
            </a:r>
            <a:r>
              <a:rPr sz="1500" spc="-5" dirty="0">
                <a:latin typeface="Arial"/>
                <a:cs typeface="Arial"/>
              </a:rPr>
              <a:t>flexible approximations, e.g. </a:t>
            </a:r>
            <a:r>
              <a:rPr sz="1500" dirty="0">
                <a:latin typeface="Arial"/>
                <a:cs typeface="Arial"/>
              </a:rPr>
              <a:t>richer </a:t>
            </a:r>
            <a:r>
              <a:rPr sz="1500" spc="-5" dirty="0">
                <a:latin typeface="Arial"/>
                <a:cs typeface="Arial"/>
              </a:rPr>
              <a:t>approximate posterior instead of diagonal  Gaussian</a:t>
            </a:r>
            <a:endParaRPr sz="1500" dirty="0">
              <a:latin typeface="Arial"/>
              <a:cs typeface="Arial"/>
            </a:endParaRPr>
          </a:p>
          <a:p>
            <a:pPr marL="469900" indent="-292100">
              <a:buChar char="-"/>
              <a:tabLst>
                <a:tab pos="469265" algn="l"/>
                <a:tab pos="469900" algn="l"/>
              </a:tabLst>
            </a:pPr>
            <a:r>
              <a:rPr sz="1500" spc="-5" dirty="0">
                <a:latin typeface="Arial"/>
                <a:cs typeface="Arial"/>
              </a:rPr>
              <a:t>Incorporating </a:t>
            </a:r>
            <a:r>
              <a:rPr sz="1500" dirty="0">
                <a:latin typeface="Arial"/>
                <a:cs typeface="Arial"/>
              </a:rPr>
              <a:t>structure </a:t>
            </a:r>
            <a:r>
              <a:rPr sz="1500" spc="-5" dirty="0">
                <a:latin typeface="Arial"/>
                <a:cs typeface="Arial"/>
              </a:rPr>
              <a:t>in latent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variables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85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371600" y="2324100"/>
            <a:ext cx="6143625" cy="149066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93444" marR="5080" indent="-881380">
              <a:lnSpc>
                <a:spcPct val="100299"/>
              </a:lnSpc>
              <a:spcBef>
                <a:spcPts val="80"/>
              </a:spcBef>
            </a:pPr>
            <a:r>
              <a:rPr sz="4800" spc="-40" dirty="0"/>
              <a:t>Generative </a:t>
            </a:r>
            <a:r>
              <a:rPr sz="4800" spc="-30" dirty="0"/>
              <a:t>Adversarial  </a:t>
            </a:r>
            <a:r>
              <a:rPr sz="4800" spc="50" dirty="0"/>
              <a:t>Networks</a:t>
            </a:r>
            <a:r>
              <a:rPr sz="4800" spc="-30" dirty="0"/>
              <a:t> </a:t>
            </a:r>
            <a:r>
              <a:rPr sz="4800" spc="-185" dirty="0"/>
              <a:t>(GAN)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5246718" y="4990644"/>
            <a:ext cx="17322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13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13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86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28600" y="197666"/>
            <a:ext cx="135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So</a:t>
            </a:r>
            <a:r>
              <a:rPr sz="2400" spc="-100" dirty="0"/>
              <a:t> </a:t>
            </a:r>
            <a:r>
              <a:rPr sz="2400" spc="-5" dirty="0"/>
              <a:t>far...</a:t>
            </a:r>
          </a:p>
        </p:txBody>
      </p:sp>
      <p:sp>
        <p:nvSpPr>
          <p:cNvPr id="4" name="object 4"/>
          <p:cNvSpPr/>
          <p:nvPr/>
        </p:nvSpPr>
        <p:spPr>
          <a:xfrm>
            <a:off x="6022233" y="1866900"/>
            <a:ext cx="2581319" cy="521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3400" y="1540758"/>
            <a:ext cx="8213090" cy="3306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VAEs define intractable density function with latent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z</a:t>
            </a:r>
            <a:r>
              <a:rPr sz="2000" dirty="0">
                <a:latin typeface="Arial"/>
                <a:cs typeface="Arial"/>
              </a:rPr>
              <a:t>:</a:t>
            </a:r>
          </a:p>
          <a:p>
            <a:pPr>
              <a:spcBef>
                <a:spcPts val="40"/>
              </a:spcBef>
            </a:pPr>
            <a:endParaRPr lang="de-DE" sz="2000" dirty="0" smtClean="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53700"/>
              </a:lnSpc>
            </a:pPr>
            <a:r>
              <a:rPr sz="2000" spc="-5" dirty="0">
                <a:latin typeface="Arial"/>
                <a:cs typeface="Arial"/>
              </a:rPr>
              <a:t>Cannot optimize directly, derive and optimize lower bound on likelihood instead  </a:t>
            </a:r>
            <a:endParaRPr lang="de-DE" sz="2000" spc="-5" dirty="0" smtClean="0">
              <a:latin typeface="Arial"/>
              <a:cs typeface="Arial"/>
            </a:endParaRPr>
          </a:p>
          <a:p>
            <a:pPr marL="12700" marR="5080">
              <a:lnSpc>
                <a:spcPct val="153700"/>
              </a:lnSpc>
            </a:pPr>
            <a:endParaRPr lang="de-DE" sz="2000" spc="-5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53700"/>
              </a:lnSpc>
            </a:pPr>
            <a:r>
              <a:rPr sz="2000" spc="-5" dirty="0" smtClean="0">
                <a:solidFill>
                  <a:srgbClr val="FF0000"/>
                </a:solidFill>
                <a:latin typeface="Arial"/>
                <a:cs typeface="Arial"/>
              </a:rPr>
              <a:t>What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if we give up on explicitly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modeling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density, and just want ability to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sample?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3535" y="4846791"/>
            <a:ext cx="307975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  <a:p>
            <a:pPr marL="153670"/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2400" y="239300"/>
            <a:ext cx="135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So</a:t>
            </a:r>
            <a:r>
              <a:rPr sz="2400" spc="-100" dirty="0"/>
              <a:t> </a:t>
            </a:r>
            <a:r>
              <a:rPr sz="2400" spc="-5" dirty="0"/>
              <a:t>far...</a:t>
            </a:r>
          </a:p>
        </p:txBody>
      </p:sp>
      <p:sp>
        <p:nvSpPr>
          <p:cNvPr id="4" name="object 4"/>
          <p:cNvSpPr/>
          <p:nvPr/>
        </p:nvSpPr>
        <p:spPr>
          <a:xfrm>
            <a:off x="6324600" y="1104900"/>
            <a:ext cx="2581319" cy="521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0530" y="1257300"/>
            <a:ext cx="8282940" cy="278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VAEs define intractable density function with latent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:</a:t>
            </a:r>
          </a:p>
          <a:p>
            <a:pPr>
              <a:spcBef>
                <a:spcPts val="40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12700" marR="74930">
              <a:lnSpc>
                <a:spcPct val="153700"/>
              </a:lnSpc>
            </a:pPr>
            <a:r>
              <a:rPr sz="1800" spc="-5" dirty="0">
                <a:latin typeface="Arial"/>
                <a:cs typeface="Arial"/>
              </a:rPr>
              <a:t>Cannot optimize directly, derive and optimize lower bound on likelihood instead 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What if we give up on explicitly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modeling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density, and just want ability to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sample?</a:t>
            </a:r>
            <a:endParaRPr sz="18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2700"/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GANs: don’t work with any explicit density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function!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Instead, take game-theoretic approach: learn to generate from training distribution  through 2-player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game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88</a:t>
            </a:fld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6200" y="322836"/>
            <a:ext cx="55784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Generative </a:t>
            </a:r>
            <a:r>
              <a:rPr sz="2400" spc="-10" dirty="0"/>
              <a:t>Adversarial</a:t>
            </a:r>
            <a:r>
              <a:rPr sz="2400" spc="-95" dirty="0"/>
              <a:t> </a:t>
            </a:r>
            <a:r>
              <a:rPr sz="2400" spc="-5" dirty="0"/>
              <a:t>Networks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8711" y="437579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124" y="1213447"/>
            <a:ext cx="7962900" cy="222618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Problem: Want to </a:t>
            </a:r>
            <a:r>
              <a:rPr sz="1600" dirty="0">
                <a:latin typeface="Arial"/>
                <a:cs typeface="Arial"/>
              </a:rPr>
              <a:t>sample </a:t>
            </a:r>
            <a:r>
              <a:rPr sz="1600" spc="-5" dirty="0">
                <a:latin typeface="Arial"/>
                <a:cs typeface="Arial"/>
              </a:rPr>
              <a:t>from </a:t>
            </a:r>
            <a:r>
              <a:rPr sz="1600" dirty="0">
                <a:latin typeface="Arial"/>
                <a:cs typeface="Arial"/>
              </a:rPr>
              <a:t>complex, </a:t>
            </a:r>
            <a:r>
              <a:rPr sz="1600" spc="-5" dirty="0">
                <a:latin typeface="Arial"/>
                <a:cs typeface="Arial"/>
              </a:rPr>
              <a:t>high-dimensional training distribution. No direct  way to do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this!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9779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Solution: Sample from </a:t>
            </a:r>
            <a:r>
              <a:rPr sz="1600" dirty="0">
                <a:latin typeface="Arial"/>
                <a:cs typeface="Arial"/>
              </a:rPr>
              <a:t>a simple </a:t>
            </a:r>
            <a:r>
              <a:rPr sz="1600" spc="-5" dirty="0">
                <a:latin typeface="Arial"/>
                <a:cs typeface="Arial"/>
              </a:rPr>
              <a:t>distribution, e.g. </a:t>
            </a:r>
            <a:r>
              <a:rPr sz="1600" dirty="0">
                <a:latin typeface="Arial"/>
                <a:cs typeface="Arial"/>
              </a:rPr>
              <a:t>random </a:t>
            </a:r>
            <a:r>
              <a:rPr sz="1600" spc="-5" dirty="0">
                <a:latin typeface="Arial"/>
                <a:cs typeface="Arial"/>
              </a:rPr>
              <a:t>noise. Learn transformation to  training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distribution.</a:t>
            </a:r>
            <a:endParaRPr sz="1600">
              <a:latin typeface="Arial"/>
              <a:cs typeface="Arial"/>
            </a:endParaRPr>
          </a:p>
          <a:p>
            <a:pPr marL="33655" marR="5868670" algn="just">
              <a:lnSpc>
                <a:spcPct val="101600"/>
              </a:lnSpc>
              <a:spcBef>
                <a:spcPts val="152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Q: What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we use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complex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transformation?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449" y="1265937"/>
            <a:ext cx="28454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Unsupervised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spc="-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Just </a:t>
            </a:r>
            <a:r>
              <a:rPr sz="2000" spc="-5" dirty="0">
                <a:latin typeface="Arial"/>
                <a:cs typeface="Arial"/>
              </a:rPr>
              <a:t>data, no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labels!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5449" y="2789933"/>
            <a:ext cx="3312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Goal</a:t>
            </a:r>
            <a:r>
              <a:rPr sz="2000" spc="-5" dirty="0">
                <a:latin typeface="Arial"/>
                <a:cs typeface="Arial"/>
              </a:rPr>
              <a:t>: Learn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underlying  hidden </a:t>
            </a:r>
            <a:r>
              <a:rPr sz="2000" i="1" dirty="0">
                <a:latin typeface="Arial"/>
                <a:cs typeface="Arial"/>
              </a:rPr>
              <a:t>structure </a:t>
            </a:r>
            <a:r>
              <a:rPr sz="2000" spc="-5" dirty="0">
                <a:latin typeface="Arial"/>
                <a:cs typeface="Arial"/>
              </a:rPr>
              <a:t>of 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448" y="3704332"/>
            <a:ext cx="36779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Examples</a:t>
            </a:r>
            <a:r>
              <a:rPr sz="2000" spc="-5" dirty="0">
                <a:latin typeface="Arial"/>
                <a:cs typeface="Arial"/>
              </a:rPr>
              <a:t>: Clustering,  dimensionality </a:t>
            </a:r>
            <a:r>
              <a:rPr sz="2000" dirty="0">
                <a:latin typeface="Arial"/>
                <a:cs typeface="Arial"/>
              </a:rPr>
              <a:t>reduction,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  learning, density estimation,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03439" y="234047"/>
            <a:ext cx="64325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Supervised </a:t>
            </a:r>
            <a:r>
              <a:rPr sz="2400" dirty="0"/>
              <a:t>vs </a:t>
            </a:r>
            <a:r>
              <a:rPr sz="2400" spc="-5" dirty="0"/>
              <a:t>Unsupervised</a:t>
            </a:r>
            <a:r>
              <a:rPr sz="2400" spc="-90" dirty="0"/>
              <a:t> </a:t>
            </a:r>
            <a:r>
              <a:rPr sz="2400" spc="-5" dirty="0"/>
              <a:t>Learning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11713" y="4631739"/>
            <a:ext cx="1129665" cy="20108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from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Matthias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Scholz  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public</a:t>
            </a:r>
            <a:r>
              <a:rPr sz="600" u="sng" spc="-1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15836" y="1491088"/>
            <a:ext cx="4511271" cy="1635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43142" y="3233604"/>
            <a:ext cx="3256279" cy="11648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26665" algn="l"/>
              </a:tabLst>
            </a:pPr>
            <a:r>
              <a:rPr spc="-5" dirty="0">
                <a:latin typeface="Arial"/>
                <a:cs typeface="Arial"/>
              </a:rPr>
              <a:t>3-d	2-d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412115" marR="5080" indent="-197485">
              <a:lnSpc>
                <a:spcPct val="100699"/>
              </a:lnSpc>
            </a:pPr>
            <a:r>
              <a:rPr spc="-5" dirty="0">
                <a:latin typeface="Arial"/>
                <a:cs typeface="Arial"/>
              </a:rPr>
              <a:t>Principal Component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Analysis  </a:t>
            </a:r>
            <a:r>
              <a:rPr dirty="0">
                <a:latin typeface="Arial"/>
                <a:cs typeface="Arial"/>
              </a:rPr>
              <a:t>(Dimensionality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reduction)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93462" y="3385418"/>
            <a:ext cx="438784" cy="0"/>
          </a:xfrm>
          <a:custGeom>
            <a:avLst/>
            <a:gdLst/>
            <a:ahLst/>
            <a:cxnLst/>
            <a:rect l="l" t="t" r="r" b="b"/>
            <a:pathLst>
              <a:path w="438784">
                <a:moveTo>
                  <a:pt x="0" y="0"/>
                </a:moveTo>
                <a:lnTo>
                  <a:pt x="4384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7625" y="3323932"/>
            <a:ext cx="158249" cy="122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124" y="1213447"/>
            <a:ext cx="7962900" cy="128035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Problem: Want to </a:t>
            </a:r>
            <a:r>
              <a:rPr sz="1600" dirty="0">
                <a:latin typeface="Arial"/>
                <a:cs typeface="Arial"/>
              </a:rPr>
              <a:t>sample </a:t>
            </a:r>
            <a:r>
              <a:rPr sz="1600" spc="-5" dirty="0">
                <a:latin typeface="Arial"/>
                <a:cs typeface="Arial"/>
              </a:rPr>
              <a:t>from </a:t>
            </a:r>
            <a:r>
              <a:rPr sz="1600" dirty="0">
                <a:latin typeface="Arial"/>
                <a:cs typeface="Arial"/>
              </a:rPr>
              <a:t>complex, </a:t>
            </a:r>
            <a:r>
              <a:rPr sz="1600" spc="-5" dirty="0">
                <a:latin typeface="Arial"/>
                <a:cs typeface="Arial"/>
              </a:rPr>
              <a:t>high-dimensional training distribution. No direct  way to do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this!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9779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Solution: Sample from </a:t>
            </a:r>
            <a:r>
              <a:rPr sz="1600" dirty="0">
                <a:latin typeface="Arial"/>
                <a:cs typeface="Arial"/>
              </a:rPr>
              <a:t>a simple </a:t>
            </a:r>
            <a:r>
              <a:rPr sz="1600" spc="-5" dirty="0">
                <a:latin typeface="Arial"/>
                <a:cs typeface="Arial"/>
              </a:rPr>
              <a:t>distribution, e.g. </a:t>
            </a:r>
            <a:r>
              <a:rPr sz="1600" dirty="0">
                <a:latin typeface="Arial"/>
                <a:cs typeface="Arial"/>
              </a:rPr>
              <a:t>random </a:t>
            </a:r>
            <a:r>
              <a:rPr sz="1600" spc="-5" dirty="0">
                <a:latin typeface="Arial"/>
                <a:cs typeface="Arial"/>
              </a:rPr>
              <a:t>noise. Learn transformation to  training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distribution.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6200" y="254860"/>
            <a:ext cx="55784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Generative </a:t>
            </a:r>
            <a:r>
              <a:rPr sz="2400" spc="-10" dirty="0"/>
              <a:t>Adversarial</a:t>
            </a:r>
            <a:r>
              <a:rPr sz="2400" spc="-95" dirty="0"/>
              <a:t> </a:t>
            </a:r>
            <a:r>
              <a:rPr sz="2400" spc="-5"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58937" y="4306392"/>
            <a:ext cx="1532890" cy="252633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1600" dirty="0"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9254" y="4296621"/>
            <a:ext cx="18980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Input: Random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noise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8937" y="3514643"/>
            <a:ext cx="1532890" cy="517706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393700" marR="304165" indent="-85090">
              <a:lnSpc>
                <a:spcPct val="101600"/>
              </a:lnSpc>
              <a:spcBef>
                <a:spcPts val="120"/>
              </a:spcBef>
            </a:pPr>
            <a:r>
              <a:rPr sz="1600" spc="-5" dirty="0">
                <a:latin typeface="Arial"/>
                <a:cs typeface="Arial"/>
              </a:rPr>
              <a:t>Generator  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5436" y="2546021"/>
            <a:ext cx="699698" cy="727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4287" y="4083817"/>
            <a:ext cx="81999" cy="222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84287" y="3292069"/>
            <a:ext cx="81999" cy="222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43403" y="2544001"/>
            <a:ext cx="1894205" cy="56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 marR="5080" indent="-85090">
              <a:lnSpc>
                <a:spcPct val="1116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Output: Sample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from  training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distribution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675" y="2645234"/>
            <a:ext cx="207708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Q: What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we use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represent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complex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transformation?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5674" y="3578682"/>
            <a:ext cx="1852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network!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26574" y="781828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90</a:t>
            </a:fld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307" y="250050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106" y="1409700"/>
            <a:ext cx="742632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Generator network</a:t>
            </a:r>
            <a:r>
              <a:rPr sz="1600" spc="-5" dirty="0">
                <a:latin typeface="Arial"/>
                <a:cs typeface="Arial"/>
              </a:rPr>
              <a:t>: try to fool the discriminator by generating </a:t>
            </a:r>
            <a:r>
              <a:rPr sz="1600" dirty="0">
                <a:latin typeface="Arial"/>
                <a:cs typeface="Arial"/>
              </a:rPr>
              <a:t>real-looking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Discriminator network</a:t>
            </a:r>
            <a:r>
              <a:rPr sz="1600" spc="-5" dirty="0">
                <a:latin typeface="Arial"/>
                <a:cs typeface="Arial"/>
              </a:rPr>
              <a:t>: try to distinguish between </a:t>
            </a:r>
            <a:r>
              <a:rPr sz="1600" dirty="0">
                <a:latin typeface="Arial"/>
                <a:cs typeface="Arial"/>
              </a:rPr>
              <a:t>real </a:t>
            </a:r>
            <a:r>
              <a:rPr sz="1600" spc="-5" dirty="0">
                <a:latin typeface="Arial"/>
                <a:cs typeface="Arial"/>
              </a:rPr>
              <a:t>and fake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6574" y="743390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9219" y="256960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1945" y="4250366"/>
            <a:ext cx="1532890" cy="230832"/>
          </a:xfrm>
          <a:prstGeom prst="rect">
            <a:avLst/>
          </a:prstGeom>
          <a:solidFill>
            <a:srgbClr val="F4CCCC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30"/>
              </a:lnSpc>
            </a:pPr>
            <a:r>
              <a:rPr sz="1600" dirty="0"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466" y="4244168"/>
            <a:ext cx="1335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Random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noise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2421" y="3684594"/>
            <a:ext cx="2097405" cy="276999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89865">
              <a:spcBef>
                <a:spcPts val="240"/>
              </a:spcBef>
            </a:pPr>
            <a:r>
              <a:rPr sz="1600" spc="-5" dirty="0">
                <a:latin typeface="Arial"/>
                <a:cs typeface="Arial"/>
              </a:rPr>
              <a:t>Generator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1319" y="2933448"/>
            <a:ext cx="493148" cy="512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40891" y="2932870"/>
            <a:ext cx="465223" cy="4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7294" y="3464643"/>
            <a:ext cx="81999" cy="222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695" y="2363145"/>
            <a:ext cx="2209165" cy="279564"/>
          </a:xfrm>
          <a:prstGeom prst="rect">
            <a:avLst/>
          </a:prstGeom>
          <a:solidFill>
            <a:srgbClr val="C8DAF7"/>
          </a:solidFill>
          <a:ln w="9524">
            <a:solidFill>
              <a:srgbClr val="666666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10489">
              <a:spcBef>
                <a:spcPts val="260"/>
              </a:spcBef>
            </a:pPr>
            <a:r>
              <a:rPr sz="1600" spc="-5" dirty="0">
                <a:latin typeface="Arial"/>
                <a:cs typeface="Arial"/>
              </a:rPr>
              <a:t>Discriminator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Network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5744" y="2722475"/>
            <a:ext cx="831215" cy="218440"/>
          </a:xfrm>
          <a:custGeom>
            <a:avLst/>
            <a:gdLst/>
            <a:ahLst/>
            <a:cxnLst/>
            <a:rect l="l" t="t" r="r" b="b"/>
            <a:pathLst>
              <a:path w="831214" h="218439">
                <a:moveTo>
                  <a:pt x="0" y="218169"/>
                </a:moveTo>
                <a:lnTo>
                  <a:pt x="830848" y="0"/>
                </a:lnTo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89066" y="2682516"/>
            <a:ext cx="110674" cy="79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8242" y="2720345"/>
            <a:ext cx="909955" cy="220345"/>
          </a:xfrm>
          <a:custGeom>
            <a:avLst/>
            <a:gdLst/>
            <a:ahLst/>
            <a:cxnLst/>
            <a:rect l="l" t="t" r="r" b="b"/>
            <a:pathLst>
              <a:path w="909954" h="220344">
                <a:moveTo>
                  <a:pt x="909798" y="220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4691" y="2680237"/>
            <a:ext cx="110474" cy="80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6142" y="2140571"/>
            <a:ext cx="81999" cy="2225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8757" y="2865788"/>
            <a:ext cx="14935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4668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Fake Images  </a:t>
            </a:r>
            <a:r>
              <a:rPr sz="1600" dirty="0">
                <a:latin typeface="Arial"/>
                <a:cs typeface="Arial"/>
              </a:rPr>
              <a:t>(from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generator)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45249" y="2865779"/>
            <a:ext cx="161480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2542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Real Images  </a:t>
            </a:r>
            <a:r>
              <a:rPr sz="1600" dirty="0">
                <a:latin typeface="Arial"/>
                <a:cs typeface="Arial"/>
              </a:rPr>
              <a:t>(from </a:t>
            </a:r>
            <a:r>
              <a:rPr sz="1600" spc="-5" dirty="0">
                <a:latin typeface="Arial"/>
                <a:cs typeface="Arial"/>
              </a:rPr>
              <a:t>training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9125" y="1132645"/>
            <a:ext cx="7426325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Generator network</a:t>
            </a:r>
            <a:r>
              <a:rPr sz="1600" spc="-5" dirty="0">
                <a:latin typeface="Arial"/>
                <a:cs typeface="Arial"/>
              </a:rPr>
              <a:t>: try to fool the discriminator by generating </a:t>
            </a:r>
            <a:r>
              <a:rPr sz="1600" dirty="0">
                <a:latin typeface="Arial"/>
                <a:cs typeface="Arial"/>
              </a:rPr>
              <a:t>real-looking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Discriminator network</a:t>
            </a:r>
            <a:r>
              <a:rPr sz="1600" spc="-5" dirty="0">
                <a:latin typeface="Arial"/>
                <a:cs typeface="Arial"/>
              </a:rPr>
              <a:t>: try to distinguish between </a:t>
            </a:r>
            <a:r>
              <a:rPr sz="1600" dirty="0">
                <a:latin typeface="Arial"/>
                <a:cs typeface="Arial"/>
              </a:rPr>
              <a:t>real </a:t>
            </a:r>
            <a:r>
              <a:rPr sz="1600" spc="-5" dirty="0">
                <a:latin typeface="Arial"/>
                <a:cs typeface="Arial"/>
              </a:rPr>
              <a:t>and fake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48615" algn="ctr"/>
            <a:r>
              <a:rPr sz="1600" spc="-5" dirty="0">
                <a:latin typeface="Arial"/>
                <a:cs typeface="Arial"/>
              </a:rPr>
              <a:t>Real or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Fake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47868" y="2933457"/>
            <a:ext cx="493148" cy="4981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34770" y="2936644"/>
            <a:ext cx="493148" cy="508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56691" y="2937470"/>
            <a:ext cx="465223" cy="4936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72490" y="2937470"/>
            <a:ext cx="465223" cy="488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07294" y="4033168"/>
            <a:ext cx="81999" cy="2225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26574" y="799860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70668" y="4716552"/>
            <a:ext cx="394081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Fake and </a:t>
            </a:r>
            <a:r>
              <a:rPr sz="800" dirty="0">
                <a:latin typeface="Arial"/>
                <a:cs typeface="Arial"/>
              </a:rPr>
              <a:t>real </a:t>
            </a:r>
            <a:r>
              <a:rPr sz="800" spc="-5" dirty="0">
                <a:latin typeface="Arial"/>
                <a:cs typeface="Arial"/>
              </a:rPr>
              <a:t>images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Emily Denton et al. 2015. Reproduced with</a:t>
            </a:r>
            <a:r>
              <a:rPr sz="800" spc="-6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92</a:t>
            </a:fld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2400" y="242779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125" y="1132645"/>
            <a:ext cx="7426325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Generator network</a:t>
            </a:r>
            <a:r>
              <a:rPr sz="1600" spc="-5" dirty="0">
                <a:latin typeface="Arial"/>
                <a:cs typeface="Arial"/>
              </a:rPr>
              <a:t>: try to fool the discriminator by generating </a:t>
            </a:r>
            <a:r>
              <a:rPr sz="1600" dirty="0">
                <a:latin typeface="Arial"/>
                <a:cs typeface="Arial"/>
              </a:rPr>
              <a:t>real-looking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Discriminator network</a:t>
            </a:r>
            <a:r>
              <a:rPr sz="1600" spc="-5" dirty="0">
                <a:latin typeface="Arial"/>
                <a:cs typeface="Arial"/>
              </a:rPr>
              <a:t>: try to distinguish between </a:t>
            </a:r>
            <a:r>
              <a:rPr sz="1600" dirty="0">
                <a:latin typeface="Arial"/>
                <a:cs typeface="Arial"/>
              </a:rPr>
              <a:t>real </a:t>
            </a:r>
            <a:r>
              <a:rPr sz="1600" spc="-5" dirty="0">
                <a:latin typeface="Arial"/>
                <a:cs typeface="Arial"/>
              </a:rPr>
              <a:t>and fake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44450">
              <a:spcBef>
                <a:spcPts val="1365"/>
              </a:spcBef>
            </a:pPr>
            <a:r>
              <a:rPr sz="1600" spc="-5" dirty="0">
                <a:latin typeface="Arial"/>
                <a:cs typeface="Arial"/>
              </a:rPr>
              <a:t>Train jointly in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minimax</a:t>
            </a:r>
            <a:r>
              <a:rPr sz="1600" b="1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game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44450"/>
            <a:r>
              <a:rPr sz="1600" dirty="0">
                <a:latin typeface="Arial"/>
                <a:cs typeface="Arial"/>
              </a:rPr>
              <a:t>Minimax </a:t>
            </a:r>
            <a:r>
              <a:rPr sz="1600" spc="-5" dirty="0">
                <a:latin typeface="Arial"/>
                <a:cs typeface="Arial"/>
              </a:rPr>
              <a:t>objective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4849" y="2608921"/>
            <a:ext cx="6911111" cy="534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10102" y="762171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93</a:t>
            </a:fld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2400" y="250050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/>
          <p:nvPr/>
        </p:nvSpPr>
        <p:spPr>
          <a:xfrm>
            <a:off x="944849" y="2608921"/>
            <a:ext cx="6911111" cy="534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37543" y="2997920"/>
            <a:ext cx="793115" cy="154305"/>
          </a:xfrm>
          <a:custGeom>
            <a:avLst/>
            <a:gdLst/>
            <a:ahLst/>
            <a:cxnLst/>
            <a:rect l="l" t="t" r="r" b="b"/>
            <a:pathLst>
              <a:path w="793114" h="154305">
                <a:moveTo>
                  <a:pt x="792898" y="0"/>
                </a:moveTo>
                <a:lnTo>
                  <a:pt x="792898" y="30008"/>
                </a:lnTo>
                <a:lnTo>
                  <a:pt x="792898" y="54515"/>
                </a:lnTo>
                <a:lnTo>
                  <a:pt x="792898" y="71040"/>
                </a:lnTo>
                <a:lnTo>
                  <a:pt x="792898" y="77099"/>
                </a:lnTo>
                <a:lnTo>
                  <a:pt x="396449" y="77099"/>
                </a:lnTo>
                <a:lnTo>
                  <a:pt x="396449" y="83159"/>
                </a:lnTo>
                <a:lnTo>
                  <a:pt x="396449" y="99684"/>
                </a:lnTo>
                <a:lnTo>
                  <a:pt x="396449" y="124191"/>
                </a:lnTo>
                <a:lnTo>
                  <a:pt x="396449" y="154199"/>
                </a:lnTo>
                <a:lnTo>
                  <a:pt x="396449" y="124191"/>
                </a:lnTo>
                <a:lnTo>
                  <a:pt x="396449" y="99684"/>
                </a:lnTo>
                <a:lnTo>
                  <a:pt x="396449" y="83159"/>
                </a:lnTo>
                <a:lnTo>
                  <a:pt x="396449" y="77099"/>
                </a:lnTo>
                <a:lnTo>
                  <a:pt x="0" y="77099"/>
                </a:lnTo>
                <a:lnTo>
                  <a:pt x="0" y="77099"/>
                </a:lnTo>
                <a:lnTo>
                  <a:pt x="0" y="15111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33601" y="3099352"/>
            <a:ext cx="160528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59079" marR="5080" indent="-2470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Discriminator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output  for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real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sz="14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6938" y="2997920"/>
            <a:ext cx="1452245" cy="154305"/>
          </a:xfrm>
          <a:custGeom>
            <a:avLst/>
            <a:gdLst/>
            <a:ahLst/>
            <a:cxnLst/>
            <a:rect l="l" t="t" r="r" b="b"/>
            <a:pathLst>
              <a:path w="1452245" h="154305">
                <a:moveTo>
                  <a:pt x="1451997" y="0"/>
                </a:moveTo>
                <a:lnTo>
                  <a:pt x="1451997" y="30008"/>
                </a:lnTo>
                <a:lnTo>
                  <a:pt x="1451997" y="54515"/>
                </a:lnTo>
                <a:lnTo>
                  <a:pt x="1451997" y="71040"/>
                </a:lnTo>
                <a:lnTo>
                  <a:pt x="1451997" y="77099"/>
                </a:lnTo>
                <a:lnTo>
                  <a:pt x="725998" y="77099"/>
                </a:lnTo>
                <a:lnTo>
                  <a:pt x="725998" y="83159"/>
                </a:lnTo>
                <a:lnTo>
                  <a:pt x="725998" y="99684"/>
                </a:lnTo>
                <a:lnTo>
                  <a:pt x="725998" y="124191"/>
                </a:lnTo>
                <a:lnTo>
                  <a:pt x="725998" y="154199"/>
                </a:lnTo>
                <a:lnTo>
                  <a:pt x="725998" y="124191"/>
                </a:lnTo>
                <a:lnTo>
                  <a:pt x="725998" y="99684"/>
                </a:lnTo>
                <a:lnTo>
                  <a:pt x="725998" y="83159"/>
                </a:lnTo>
                <a:lnTo>
                  <a:pt x="725998" y="77099"/>
                </a:lnTo>
                <a:lnTo>
                  <a:pt x="0" y="77099"/>
                </a:lnTo>
                <a:lnTo>
                  <a:pt x="0" y="77099"/>
                </a:lnTo>
                <a:lnTo>
                  <a:pt x="0" y="15111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84050" y="3099352"/>
            <a:ext cx="199898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92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Discriminator output for  generated fake data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G(z)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125" y="1132645"/>
            <a:ext cx="7426325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Generator network</a:t>
            </a:r>
            <a:r>
              <a:rPr sz="1600" spc="-5" dirty="0">
                <a:latin typeface="Arial"/>
                <a:cs typeface="Arial"/>
              </a:rPr>
              <a:t>: try to fool the discriminator by generating </a:t>
            </a:r>
            <a:r>
              <a:rPr sz="1600" dirty="0">
                <a:latin typeface="Arial"/>
                <a:cs typeface="Arial"/>
              </a:rPr>
              <a:t>real-looking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Discriminator network</a:t>
            </a:r>
            <a:r>
              <a:rPr sz="1600" spc="-5" dirty="0">
                <a:latin typeface="Arial"/>
                <a:cs typeface="Arial"/>
              </a:rPr>
              <a:t>: try to distinguish between </a:t>
            </a:r>
            <a:r>
              <a:rPr sz="1600" dirty="0">
                <a:latin typeface="Arial"/>
                <a:cs typeface="Arial"/>
              </a:rPr>
              <a:t>real </a:t>
            </a:r>
            <a:r>
              <a:rPr sz="1600" spc="-5" dirty="0">
                <a:latin typeface="Arial"/>
                <a:cs typeface="Arial"/>
              </a:rPr>
              <a:t>and fake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44450">
              <a:spcBef>
                <a:spcPts val="1365"/>
              </a:spcBef>
            </a:pPr>
            <a:r>
              <a:rPr sz="1600" spc="-5" dirty="0">
                <a:latin typeface="Arial"/>
                <a:cs typeface="Arial"/>
              </a:rPr>
              <a:t>Train jointly in </a:t>
            </a:r>
            <a:r>
              <a:rPr sz="1600" b="1" spc="-5" dirty="0">
                <a:latin typeface="Arial"/>
                <a:cs typeface="Arial"/>
              </a:rPr>
              <a:t>minimax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game</a:t>
            </a:r>
            <a:endParaRPr sz="1600">
              <a:latin typeface="Arial"/>
              <a:cs typeface="Arial"/>
            </a:endParaRPr>
          </a:p>
          <a:p>
            <a:pPr marL="3166110">
              <a:lnSpc>
                <a:spcPts val="1550"/>
              </a:lnSpc>
              <a:spcBef>
                <a:spcPts val="56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Discriminator outputs likelihood in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(0,1)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real</a:t>
            </a:r>
            <a:r>
              <a:rPr sz="14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  <a:p>
            <a:pPr marL="44450">
              <a:lnSpc>
                <a:spcPts val="1789"/>
              </a:lnSpc>
            </a:pPr>
            <a:r>
              <a:rPr sz="1600" dirty="0">
                <a:latin typeface="Arial"/>
                <a:cs typeface="Arial"/>
              </a:rPr>
              <a:t>Minimax </a:t>
            </a:r>
            <a:r>
              <a:rPr sz="1600" spc="-5" dirty="0">
                <a:latin typeface="Arial"/>
                <a:cs typeface="Arial"/>
              </a:rPr>
              <a:t>objective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0102" y="743518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94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2685" y="213390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/>
          <p:nvPr/>
        </p:nvSpPr>
        <p:spPr>
          <a:xfrm>
            <a:off x="944849" y="2608921"/>
            <a:ext cx="6911111" cy="534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37543" y="2997920"/>
            <a:ext cx="793115" cy="154305"/>
          </a:xfrm>
          <a:custGeom>
            <a:avLst/>
            <a:gdLst/>
            <a:ahLst/>
            <a:cxnLst/>
            <a:rect l="l" t="t" r="r" b="b"/>
            <a:pathLst>
              <a:path w="793114" h="154305">
                <a:moveTo>
                  <a:pt x="792898" y="0"/>
                </a:moveTo>
                <a:lnTo>
                  <a:pt x="792898" y="30008"/>
                </a:lnTo>
                <a:lnTo>
                  <a:pt x="792898" y="54515"/>
                </a:lnTo>
                <a:lnTo>
                  <a:pt x="792898" y="71040"/>
                </a:lnTo>
                <a:lnTo>
                  <a:pt x="792898" y="77099"/>
                </a:lnTo>
                <a:lnTo>
                  <a:pt x="396449" y="77099"/>
                </a:lnTo>
                <a:lnTo>
                  <a:pt x="396449" y="83159"/>
                </a:lnTo>
                <a:lnTo>
                  <a:pt x="396449" y="99684"/>
                </a:lnTo>
                <a:lnTo>
                  <a:pt x="396449" y="124191"/>
                </a:lnTo>
                <a:lnTo>
                  <a:pt x="396449" y="154199"/>
                </a:lnTo>
                <a:lnTo>
                  <a:pt x="396449" y="124191"/>
                </a:lnTo>
                <a:lnTo>
                  <a:pt x="396449" y="99684"/>
                </a:lnTo>
                <a:lnTo>
                  <a:pt x="396449" y="83159"/>
                </a:lnTo>
                <a:lnTo>
                  <a:pt x="396449" y="77099"/>
                </a:lnTo>
                <a:lnTo>
                  <a:pt x="0" y="77099"/>
                </a:lnTo>
                <a:lnTo>
                  <a:pt x="0" y="77099"/>
                </a:lnTo>
                <a:lnTo>
                  <a:pt x="0" y="15111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33601" y="3099352"/>
            <a:ext cx="160528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59079" marR="5080" indent="-2470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Discriminator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output  for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real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sz="14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6938" y="2997920"/>
            <a:ext cx="1452245" cy="154305"/>
          </a:xfrm>
          <a:custGeom>
            <a:avLst/>
            <a:gdLst/>
            <a:ahLst/>
            <a:cxnLst/>
            <a:rect l="l" t="t" r="r" b="b"/>
            <a:pathLst>
              <a:path w="1452245" h="154305">
                <a:moveTo>
                  <a:pt x="1451997" y="0"/>
                </a:moveTo>
                <a:lnTo>
                  <a:pt x="1451997" y="30008"/>
                </a:lnTo>
                <a:lnTo>
                  <a:pt x="1451997" y="54515"/>
                </a:lnTo>
                <a:lnTo>
                  <a:pt x="1451997" y="71040"/>
                </a:lnTo>
                <a:lnTo>
                  <a:pt x="1451997" y="77099"/>
                </a:lnTo>
                <a:lnTo>
                  <a:pt x="725998" y="77099"/>
                </a:lnTo>
                <a:lnTo>
                  <a:pt x="725998" y="83159"/>
                </a:lnTo>
                <a:lnTo>
                  <a:pt x="725998" y="99684"/>
                </a:lnTo>
                <a:lnTo>
                  <a:pt x="725998" y="124191"/>
                </a:lnTo>
                <a:lnTo>
                  <a:pt x="725998" y="154199"/>
                </a:lnTo>
                <a:lnTo>
                  <a:pt x="725998" y="124191"/>
                </a:lnTo>
                <a:lnTo>
                  <a:pt x="725998" y="99684"/>
                </a:lnTo>
                <a:lnTo>
                  <a:pt x="725998" y="83159"/>
                </a:lnTo>
                <a:lnTo>
                  <a:pt x="725998" y="77099"/>
                </a:lnTo>
                <a:lnTo>
                  <a:pt x="0" y="77099"/>
                </a:lnTo>
                <a:lnTo>
                  <a:pt x="0" y="77099"/>
                </a:lnTo>
                <a:lnTo>
                  <a:pt x="0" y="15111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84050" y="3099352"/>
            <a:ext cx="199898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92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Discriminator output for  generated fake data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G(z)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125" y="1132645"/>
            <a:ext cx="7426325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Generator network</a:t>
            </a:r>
            <a:r>
              <a:rPr sz="1600" spc="-5" dirty="0">
                <a:latin typeface="Arial"/>
                <a:cs typeface="Arial"/>
              </a:rPr>
              <a:t>: try to fool the discriminator by generating </a:t>
            </a:r>
            <a:r>
              <a:rPr sz="1600" dirty="0">
                <a:latin typeface="Arial"/>
                <a:cs typeface="Arial"/>
              </a:rPr>
              <a:t>real-looking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Discriminator network</a:t>
            </a:r>
            <a:r>
              <a:rPr sz="1600" spc="-5" dirty="0">
                <a:latin typeface="Arial"/>
                <a:cs typeface="Arial"/>
              </a:rPr>
              <a:t>: try to distinguish between </a:t>
            </a:r>
            <a:r>
              <a:rPr sz="1600" dirty="0">
                <a:latin typeface="Arial"/>
                <a:cs typeface="Arial"/>
              </a:rPr>
              <a:t>real </a:t>
            </a:r>
            <a:r>
              <a:rPr sz="1600" spc="-5" dirty="0">
                <a:latin typeface="Arial"/>
                <a:cs typeface="Arial"/>
              </a:rPr>
              <a:t>and fake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44450">
              <a:spcBef>
                <a:spcPts val="1365"/>
              </a:spcBef>
            </a:pPr>
            <a:r>
              <a:rPr sz="1600" spc="-5" dirty="0">
                <a:latin typeface="Arial"/>
                <a:cs typeface="Arial"/>
              </a:rPr>
              <a:t>Train jointly in </a:t>
            </a:r>
            <a:r>
              <a:rPr sz="1600" b="1" spc="-5" dirty="0">
                <a:latin typeface="Arial"/>
                <a:cs typeface="Arial"/>
              </a:rPr>
              <a:t>minimax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game</a:t>
            </a:r>
            <a:endParaRPr sz="1600">
              <a:latin typeface="Arial"/>
              <a:cs typeface="Arial"/>
            </a:endParaRPr>
          </a:p>
          <a:p>
            <a:pPr marL="3166110">
              <a:lnSpc>
                <a:spcPts val="1550"/>
              </a:lnSpc>
              <a:spcBef>
                <a:spcPts val="56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Discriminator outputs likelihood in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(0,1)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real</a:t>
            </a:r>
            <a:r>
              <a:rPr sz="14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  <a:p>
            <a:pPr marL="44450">
              <a:lnSpc>
                <a:spcPts val="1789"/>
              </a:lnSpc>
            </a:pPr>
            <a:r>
              <a:rPr sz="1600" dirty="0">
                <a:latin typeface="Arial"/>
                <a:cs typeface="Arial"/>
              </a:rPr>
              <a:t>Minimax </a:t>
            </a:r>
            <a:r>
              <a:rPr sz="1600" spc="-5" dirty="0">
                <a:latin typeface="Arial"/>
                <a:cs typeface="Arial"/>
              </a:rPr>
              <a:t>objective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9549" y="3735492"/>
            <a:ext cx="798068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08610" marR="5080" indent="-295910">
              <a:lnSpc>
                <a:spcPct val="101600"/>
              </a:lnSpc>
              <a:spcBef>
                <a:spcPts val="7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Discriminator </a:t>
            </a:r>
            <a:r>
              <a:rPr sz="1600" dirty="0">
                <a:latin typeface="Arial"/>
                <a:cs typeface="Arial"/>
              </a:rPr>
              <a:t>(θ</a:t>
            </a:r>
            <a:r>
              <a:rPr sz="1575" baseline="-31746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wants to </a:t>
            </a:r>
            <a:r>
              <a:rPr sz="1600" b="1" spc="-5" dirty="0">
                <a:latin typeface="Arial"/>
                <a:cs typeface="Arial"/>
              </a:rPr>
              <a:t>maximize objective </a:t>
            </a:r>
            <a:r>
              <a:rPr sz="1600" dirty="0">
                <a:latin typeface="Arial"/>
                <a:cs typeface="Arial"/>
              </a:rPr>
              <a:t>such </a:t>
            </a:r>
            <a:r>
              <a:rPr sz="1600" spc="-5" dirty="0">
                <a:latin typeface="Arial"/>
                <a:cs typeface="Arial"/>
              </a:rPr>
              <a:t>that D(x) is </a:t>
            </a:r>
            <a:r>
              <a:rPr sz="1600" dirty="0">
                <a:latin typeface="Arial"/>
                <a:cs typeface="Arial"/>
              </a:rPr>
              <a:t>close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1 (real) </a:t>
            </a:r>
            <a:r>
              <a:rPr sz="1600" spc="-5" dirty="0">
                <a:latin typeface="Arial"/>
                <a:cs typeface="Arial"/>
              </a:rPr>
              <a:t>and  D(G(z)) is </a:t>
            </a:r>
            <a:r>
              <a:rPr sz="1600" dirty="0">
                <a:latin typeface="Arial"/>
                <a:cs typeface="Arial"/>
              </a:rPr>
              <a:t>close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0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(fake)</a:t>
            </a:r>
            <a:endParaRPr sz="1600">
              <a:latin typeface="Arial"/>
              <a:cs typeface="Arial"/>
            </a:endParaRPr>
          </a:p>
          <a:p>
            <a:pPr marL="308610" marR="953135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Generator </a:t>
            </a:r>
            <a:r>
              <a:rPr sz="1600" spc="5" dirty="0">
                <a:latin typeface="Arial"/>
                <a:cs typeface="Arial"/>
              </a:rPr>
              <a:t>(θ</a:t>
            </a:r>
            <a:r>
              <a:rPr sz="1575" spc="7" baseline="-31746" dirty="0">
                <a:latin typeface="Arial"/>
                <a:cs typeface="Arial"/>
              </a:rPr>
              <a:t>g</a:t>
            </a:r>
            <a:r>
              <a:rPr sz="1600" spc="5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wants to </a:t>
            </a:r>
            <a:r>
              <a:rPr sz="1600" b="1" spc="-5" dirty="0">
                <a:latin typeface="Arial"/>
                <a:cs typeface="Arial"/>
              </a:rPr>
              <a:t>minimize objective </a:t>
            </a:r>
            <a:r>
              <a:rPr sz="1600" dirty="0">
                <a:latin typeface="Arial"/>
                <a:cs typeface="Arial"/>
              </a:rPr>
              <a:t>such </a:t>
            </a:r>
            <a:r>
              <a:rPr sz="1600" spc="-5" dirty="0">
                <a:latin typeface="Arial"/>
                <a:cs typeface="Arial"/>
              </a:rPr>
              <a:t>that D(G(z)) is </a:t>
            </a:r>
            <a:r>
              <a:rPr sz="1600" dirty="0">
                <a:latin typeface="Arial"/>
                <a:cs typeface="Arial"/>
              </a:rPr>
              <a:t>close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1  (discriminator </a:t>
            </a:r>
            <a:r>
              <a:rPr sz="1600" spc="-5" dirty="0">
                <a:latin typeface="Arial"/>
                <a:cs typeface="Arial"/>
              </a:rPr>
              <a:t>is fooled into thinking generated G(z) 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2750" y="767879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95</a:t>
            </a:fld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544" y="238902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999" y="1035945"/>
            <a:ext cx="2462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Minimax </a:t>
            </a:r>
            <a:r>
              <a:rPr sz="1600" spc="-5" dirty="0">
                <a:latin typeface="Arial"/>
                <a:cs typeface="Arial"/>
              </a:rPr>
              <a:t>objective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4325" y="1313523"/>
            <a:ext cx="5848235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675" y="1961372"/>
            <a:ext cx="350837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Alternate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between:</a:t>
            </a:r>
            <a:endParaRPr sz="1600">
              <a:latin typeface="Arial"/>
              <a:cs typeface="Arial"/>
            </a:endParaRPr>
          </a:p>
          <a:p>
            <a:pPr marL="71755">
              <a:spcBef>
                <a:spcPts val="30"/>
              </a:spcBef>
              <a:tabLst>
                <a:tab pos="469265" algn="l"/>
              </a:tabLst>
            </a:pPr>
            <a:r>
              <a:rPr sz="1600" b="1" spc="-5" dirty="0">
                <a:latin typeface="Arial"/>
                <a:cs typeface="Arial"/>
              </a:rPr>
              <a:t>1.	Gradient ascent 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discriminator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575" y="3072743"/>
            <a:ext cx="3288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07034" algn="l"/>
              </a:tabLst>
            </a:pPr>
            <a:r>
              <a:rPr sz="1600" b="1" spc="-5" dirty="0">
                <a:latin typeface="Arial"/>
                <a:cs typeface="Arial"/>
              </a:rPr>
              <a:t>2.	Gradient descent 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generator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7822" y="2495521"/>
            <a:ext cx="5484938" cy="431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5996" y="3434519"/>
            <a:ext cx="3112668" cy="359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89928" y="805924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96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8870" y="238902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999" y="1035945"/>
            <a:ext cx="2462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Minimax </a:t>
            </a:r>
            <a:r>
              <a:rPr sz="1600" spc="-5" dirty="0">
                <a:latin typeface="Arial"/>
                <a:cs typeface="Arial"/>
              </a:rPr>
              <a:t>objective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4325" y="1313523"/>
            <a:ext cx="5848235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675" y="1961372"/>
            <a:ext cx="350837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Alternate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between:</a:t>
            </a:r>
            <a:endParaRPr sz="1600">
              <a:latin typeface="Arial"/>
              <a:cs typeface="Arial"/>
            </a:endParaRPr>
          </a:p>
          <a:p>
            <a:pPr marL="71755">
              <a:spcBef>
                <a:spcPts val="30"/>
              </a:spcBef>
              <a:tabLst>
                <a:tab pos="469265" algn="l"/>
              </a:tabLst>
            </a:pPr>
            <a:r>
              <a:rPr sz="1600" b="1" spc="-5" dirty="0">
                <a:latin typeface="Arial"/>
                <a:cs typeface="Arial"/>
              </a:rPr>
              <a:t>1.	Gradient ascent 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discriminator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575" y="3072743"/>
            <a:ext cx="3288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07034" algn="l"/>
              </a:tabLst>
            </a:pPr>
            <a:r>
              <a:rPr sz="1600" b="1" spc="-5" dirty="0">
                <a:latin typeface="Arial"/>
                <a:cs typeface="Arial"/>
              </a:rPr>
              <a:t>2.	Gradient descent 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generator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7822" y="2495521"/>
            <a:ext cx="5484938" cy="431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5996" y="3434519"/>
            <a:ext cx="3112668" cy="359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6323" y="3979108"/>
            <a:ext cx="362839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 practice, optimizing this generator objective  does not work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well!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26574" y="828301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06512" y="3283605"/>
            <a:ext cx="2198720" cy="1604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56613" y="3526452"/>
            <a:ext cx="1732914" cy="133113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When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sample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likely  fake, want to learn  from it to improve  generator. But  gradient in this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region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relatively</a:t>
            </a:r>
            <a:r>
              <a:rPr sz="14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flat!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77406" y="2411126"/>
            <a:ext cx="1635760" cy="8951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Gradient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signal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dominated by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region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where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sample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is  already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1911" y="4107642"/>
            <a:ext cx="311150" cy="173990"/>
          </a:xfrm>
          <a:custGeom>
            <a:avLst/>
            <a:gdLst/>
            <a:ahLst/>
            <a:cxnLst/>
            <a:rect l="l" t="t" r="r" b="b"/>
            <a:pathLst>
              <a:path w="311150" h="173989">
                <a:moveTo>
                  <a:pt x="0" y="173699"/>
                </a:moveTo>
                <a:lnTo>
                  <a:pt x="31064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7661" y="4055918"/>
            <a:ext cx="109874" cy="88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13408" y="3283593"/>
            <a:ext cx="312420" cy="932180"/>
          </a:xfrm>
          <a:custGeom>
            <a:avLst/>
            <a:gdLst/>
            <a:ahLst/>
            <a:cxnLst/>
            <a:rect l="l" t="t" r="r" b="b"/>
            <a:pathLst>
              <a:path w="312420" h="932179">
                <a:moveTo>
                  <a:pt x="0" y="0"/>
                </a:moveTo>
                <a:lnTo>
                  <a:pt x="312274" y="931723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86334" y="4195791"/>
            <a:ext cx="78699" cy="111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23535" y="4846791"/>
            <a:ext cx="307975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  <a:p>
            <a:pPr marL="153670"/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97</a:t>
            </a:fld>
            <a:endParaRPr lang="de-DE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8577" y="193652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999" y="1035945"/>
            <a:ext cx="2462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Minimax </a:t>
            </a:r>
            <a:r>
              <a:rPr sz="1600" spc="-5" dirty="0">
                <a:latin typeface="Arial"/>
                <a:cs typeface="Arial"/>
              </a:rPr>
              <a:t>objective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4325" y="1313523"/>
            <a:ext cx="5848235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675" y="1961372"/>
            <a:ext cx="350837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Alternate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between:</a:t>
            </a:r>
            <a:endParaRPr sz="1600">
              <a:latin typeface="Arial"/>
              <a:cs typeface="Arial"/>
            </a:endParaRPr>
          </a:p>
          <a:p>
            <a:pPr marL="71755">
              <a:spcBef>
                <a:spcPts val="30"/>
              </a:spcBef>
              <a:tabLst>
                <a:tab pos="469265" algn="l"/>
              </a:tabLst>
            </a:pPr>
            <a:r>
              <a:rPr sz="1600" b="1" spc="-5" dirty="0">
                <a:latin typeface="Arial"/>
                <a:cs typeface="Arial"/>
              </a:rPr>
              <a:t>1.	Gradient ascent 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discriminator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575" y="3072743"/>
            <a:ext cx="484695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  <a:tabLst>
                <a:tab pos="407034" algn="l"/>
              </a:tabLst>
            </a:pPr>
            <a:r>
              <a:rPr sz="1600" b="1" spc="-5" dirty="0">
                <a:latin typeface="Arial"/>
                <a:cs typeface="Arial"/>
              </a:rPr>
              <a:t>2.	Instead: Gradient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ascent </a:t>
            </a:r>
            <a:r>
              <a:rPr sz="1600" spc="-5" dirty="0">
                <a:latin typeface="Arial"/>
                <a:cs typeface="Arial"/>
              </a:rPr>
              <a:t>on generator,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different  objective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7822" y="2495521"/>
            <a:ext cx="5484938" cy="431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4898" y="3491844"/>
            <a:ext cx="2777719" cy="359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87386" y="841473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4661" y="3071469"/>
            <a:ext cx="2380620" cy="1737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52363" y="3570944"/>
            <a:ext cx="173355" cy="391795"/>
          </a:xfrm>
          <a:custGeom>
            <a:avLst/>
            <a:gdLst/>
            <a:ahLst/>
            <a:cxnLst/>
            <a:rect l="l" t="t" r="r" b="b"/>
            <a:pathLst>
              <a:path w="173354" h="391795">
                <a:moveTo>
                  <a:pt x="0" y="391374"/>
                </a:moveTo>
                <a:lnTo>
                  <a:pt x="17332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87386" y="3482369"/>
            <a:ext cx="82824" cy="110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3858" y="3972517"/>
            <a:ext cx="62230" cy="637540"/>
          </a:xfrm>
          <a:custGeom>
            <a:avLst/>
            <a:gdLst/>
            <a:ahLst/>
            <a:cxnLst/>
            <a:rect l="l" t="t" r="r" b="b"/>
            <a:pathLst>
              <a:path w="62229" h="637539">
                <a:moveTo>
                  <a:pt x="0" y="637148"/>
                </a:moveTo>
                <a:lnTo>
                  <a:pt x="620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65133" y="3876943"/>
            <a:ext cx="81674" cy="1081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2925" y="3919751"/>
            <a:ext cx="5286375" cy="87780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2705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Instead of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minimizing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likelihood of discriminator being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correct,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now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maximize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likelihood of discriminator being</a:t>
            </a:r>
            <a:r>
              <a:rPr sz="14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wrong.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Same objective of fooling discriminator, but now higher gradient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signal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for bad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samples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=&gt; works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much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better! Standard in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practice.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33111" y="3980844"/>
            <a:ext cx="159639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High gradient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09508" y="4590443"/>
            <a:ext cx="155702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Low gradient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98</a:t>
            </a:fld>
            <a:endParaRPr lang="de-DE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8911" y="247430"/>
            <a:ext cx="5664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Training GANs: Two-player</a:t>
            </a:r>
            <a:r>
              <a:rPr sz="2400" spc="-105" dirty="0"/>
              <a:t> </a:t>
            </a:r>
            <a:r>
              <a:rPr sz="2400" spc="-5" dirty="0"/>
              <a:t>game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999" y="1035945"/>
            <a:ext cx="2462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Minimax </a:t>
            </a:r>
            <a:r>
              <a:rPr sz="1600" spc="-5" dirty="0">
                <a:latin typeface="Arial"/>
                <a:cs typeface="Arial"/>
              </a:rPr>
              <a:t>objective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4325" y="1313523"/>
            <a:ext cx="5848235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675" y="1961372"/>
            <a:ext cx="350837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Alternate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between:</a:t>
            </a:r>
            <a:endParaRPr sz="1600">
              <a:latin typeface="Arial"/>
              <a:cs typeface="Arial"/>
            </a:endParaRPr>
          </a:p>
          <a:p>
            <a:pPr marL="71755">
              <a:spcBef>
                <a:spcPts val="30"/>
              </a:spcBef>
              <a:tabLst>
                <a:tab pos="469265" algn="l"/>
              </a:tabLst>
            </a:pPr>
            <a:r>
              <a:rPr sz="1600" b="1" spc="-5" dirty="0">
                <a:latin typeface="Arial"/>
                <a:cs typeface="Arial"/>
              </a:rPr>
              <a:t>1.	Gradient ascent 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discriminator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575" y="3072743"/>
            <a:ext cx="484695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  <a:tabLst>
                <a:tab pos="407034" algn="l"/>
              </a:tabLst>
            </a:pPr>
            <a:r>
              <a:rPr sz="1600" b="1" spc="-5" dirty="0">
                <a:latin typeface="Arial"/>
                <a:cs typeface="Arial"/>
              </a:rPr>
              <a:t>2.	Instead: Gradient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ascent </a:t>
            </a:r>
            <a:r>
              <a:rPr sz="1600" spc="-5" dirty="0">
                <a:latin typeface="Arial"/>
                <a:cs typeface="Arial"/>
              </a:rPr>
              <a:t>on generator,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different  objective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7822" y="2495521"/>
            <a:ext cx="5484938" cy="431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4898" y="3491844"/>
            <a:ext cx="2777719" cy="359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50458" y="773417"/>
            <a:ext cx="229171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Ian Goodfellow et al.,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“Generative  </a:t>
            </a:r>
            <a:r>
              <a:rPr sz="1200" spc="-5" dirty="0">
                <a:latin typeface="Arial"/>
                <a:cs typeface="Arial"/>
              </a:rPr>
              <a:t>Adversarial Nets”, NIPS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4661" y="3071469"/>
            <a:ext cx="2380620" cy="1737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52363" y="3570944"/>
            <a:ext cx="173355" cy="391795"/>
          </a:xfrm>
          <a:custGeom>
            <a:avLst/>
            <a:gdLst/>
            <a:ahLst/>
            <a:cxnLst/>
            <a:rect l="l" t="t" r="r" b="b"/>
            <a:pathLst>
              <a:path w="173354" h="391795">
                <a:moveTo>
                  <a:pt x="0" y="391374"/>
                </a:moveTo>
                <a:lnTo>
                  <a:pt x="17332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87386" y="3482369"/>
            <a:ext cx="82824" cy="110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3858" y="3972517"/>
            <a:ext cx="62230" cy="637540"/>
          </a:xfrm>
          <a:custGeom>
            <a:avLst/>
            <a:gdLst/>
            <a:ahLst/>
            <a:cxnLst/>
            <a:rect l="l" t="t" r="r" b="b"/>
            <a:pathLst>
              <a:path w="62229" h="637539">
                <a:moveTo>
                  <a:pt x="0" y="637148"/>
                </a:moveTo>
                <a:lnTo>
                  <a:pt x="620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65133" y="3876943"/>
            <a:ext cx="81674" cy="1081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11506" y="1695641"/>
            <a:ext cx="2025014" cy="14236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5" dirty="0">
                <a:solidFill>
                  <a:srgbClr val="FF0000"/>
                </a:solidFill>
                <a:latin typeface="Arial"/>
                <a:cs typeface="Arial"/>
              </a:rPr>
              <a:t>Aside: </a:t>
            </a: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Jointly </a:t>
            </a:r>
            <a:r>
              <a:rPr sz="1300" spc="-5" dirty="0">
                <a:solidFill>
                  <a:srgbClr val="FF0000"/>
                </a:solidFill>
                <a:latin typeface="Arial"/>
                <a:cs typeface="Arial"/>
              </a:rPr>
              <a:t>training two  networks is </a:t>
            </a: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challenging,  can </a:t>
            </a:r>
            <a:r>
              <a:rPr sz="1300" spc="-5" dirty="0">
                <a:solidFill>
                  <a:srgbClr val="FF0000"/>
                </a:solidFill>
                <a:latin typeface="Arial"/>
                <a:cs typeface="Arial"/>
              </a:rPr>
              <a:t>be unstable. Choosing  objectives with better loss  landscapes helps training,  is an active area of  </a:t>
            </a: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research.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2925" y="3919751"/>
            <a:ext cx="5286375" cy="87780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2705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Instead of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minimizing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likelihood of discriminator being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correct,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now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maximize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likelihood of discriminator being</a:t>
            </a:r>
            <a:r>
              <a:rPr sz="14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wrong.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Same objective of fooling discriminator, but now higher gradient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signal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for bad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samples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=&gt; works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much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better! Standard in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practice.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33111" y="3980844"/>
            <a:ext cx="159639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High gradient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09508" y="4590443"/>
            <a:ext cx="155702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Low gradient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6719" y="4990644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13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82D3-35F5-48A4-B5A3-65DC493AAF88}" type="slidenum">
              <a:rPr lang="de-DE" smtClean="0"/>
              <a:pPr/>
              <a:t>99</a:t>
            </a:fld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fineonTheme_16_10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ineonTheme_16_10" id="{CE87D6B3-3A93-43AC-9D3E-BAA89C5CBAD2}" vid="{5B9707DC-CD62-422C-8211-5E04BE840E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InfineonTheme_16_10</Template>
  <TotalTime>0</TotalTime>
  <Words>6839</Words>
  <Application>Microsoft Office PowerPoint</Application>
  <PresentationFormat>On-screen Show (16:10)</PresentationFormat>
  <Paragraphs>1324</Paragraphs>
  <Slides>121</Slides>
  <Notes>109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8" baseType="lpstr">
      <vt:lpstr>Arial</vt:lpstr>
      <vt:lpstr>Calibri</vt:lpstr>
      <vt:lpstr>DejaVu Sans</vt:lpstr>
      <vt:lpstr>Times New Roman</vt:lpstr>
      <vt:lpstr>Trebuchet MS</vt:lpstr>
      <vt:lpstr>Verdana</vt:lpstr>
      <vt:lpstr>InfineonTheme_16_10</vt:lpstr>
      <vt:lpstr>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Supervised vs Unsupervised Learning</vt:lpstr>
      <vt:lpstr>Given training data, generate new samples from same distribution</vt:lpstr>
      <vt:lpstr>Given training data, generate new samples from same distribution</vt:lpstr>
      <vt:lpstr>Why Generative Models?</vt:lpstr>
      <vt:lpstr>Taxonomy of Generative Models</vt:lpstr>
      <vt:lpstr>Fully visible belief network</vt:lpstr>
      <vt:lpstr>Tractable vs Intractable Density Function</vt:lpstr>
      <vt:lpstr>Some background first: Autoencoders</vt:lpstr>
      <vt:lpstr>Some background first: Autoencoders</vt:lpstr>
      <vt:lpstr>Some background first: Autoencoders</vt:lpstr>
      <vt:lpstr>Some background first: Autoencoders</vt:lpstr>
      <vt:lpstr>Some background first: Autoencoders</vt:lpstr>
      <vt:lpstr>Some background first: Autoencoders</vt:lpstr>
      <vt:lpstr>PowerPoint Presentation</vt:lpstr>
      <vt:lpstr>PowerPoint Presentation</vt:lpstr>
      <vt:lpstr>PowerPoint Presentation</vt:lpstr>
      <vt:lpstr>PowerPoint Presentation</vt:lpstr>
      <vt:lpstr>Some background first: Autoencoders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PowerPoint Presentation</vt:lpstr>
      <vt:lpstr>Variational Autoencoders: Intractability</vt:lpstr>
      <vt:lpstr>Variational Autoencoders: Intractability</vt:lpstr>
      <vt:lpstr>Variational Autoencoders: Intractability</vt:lpstr>
      <vt:lpstr>Variational Autoencoders: Intractability</vt:lpstr>
      <vt:lpstr>Variational Autoencoders: Intractability</vt:lpstr>
      <vt:lpstr>Variational Autoencoders: Intractability</vt:lpstr>
      <vt:lpstr>Mean and (diagonal) covariance of z | x Mean and (diagonal) covariance of x | z</vt:lpstr>
      <vt:lpstr>Variational Autoencoders</vt:lpstr>
      <vt:lpstr>Variational Autoencoders</vt:lpstr>
      <vt:lpstr>Now equipped with our encoder and decoder networks, let’s work out the (log) data likelihood:</vt:lpstr>
      <vt:lpstr>Now equipped with our encoder and decoder networks, let’s work out the (log) data likelihood:</vt:lpstr>
      <vt:lpstr>Now equipped with our encoder and decoder networks, let’s work out the (log) data likelihood:</vt:lpstr>
      <vt:lpstr>Now equipped with our encoder and decoder networks, let’s work out the (log) data likelihood:</vt:lpstr>
      <vt:lpstr>Now equipped with our encoder and decoder networks, let’s work out the (log) data likelihood:</vt:lpstr>
      <vt:lpstr>Now equipped with our encoder and decoder networks, let’s work out the (log) data likelihood:</vt:lpstr>
      <vt:lpstr>Now equipped with our encoder and decoder networks, let’s work out the (log) data likelihood:</vt:lpstr>
      <vt:lpstr>Now equipped with our encoder and decoder networks, let’s work out the (log) data likelihood:</vt:lpstr>
      <vt:lpstr>Now equipped with our encoder and decoder networks, let’s work out the (log) data likelihood:</vt:lpstr>
      <vt:lpstr>Now equipped with our encoder and decoder networks, let’s work out the (log) data likelihood:</vt:lpstr>
      <vt:lpstr>Now equipped with our encoder and decoder networks, let’s work out the (log) data likelihood:</vt:lpstr>
      <vt:lpstr>PowerPoint Presentation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Autoencoders: Generating Data!</vt:lpstr>
      <vt:lpstr>Variational Autoencoders: Generating Data!</vt:lpstr>
      <vt:lpstr>Variational Autoencoders: Generating Data!</vt:lpstr>
      <vt:lpstr>PowerPoint Presentation</vt:lpstr>
      <vt:lpstr>PowerPoint Presentation</vt:lpstr>
      <vt:lpstr>PowerPoint Presentation</vt:lpstr>
      <vt:lpstr>Variational Autoencoders: Generating Data!</vt:lpstr>
      <vt:lpstr>Variational Autoencoders: Generating Data!</vt:lpstr>
      <vt:lpstr>Variational Autoencoders: Generating Data!</vt:lpstr>
      <vt:lpstr>Variational Autoencoders</vt:lpstr>
      <vt:lpstr>Generative Adversarial  Networks (GAN)</vt:lpstr>
      <vt:lpstr>So far...</vt:lpstr>
      <vt:lpstr>So far...</vt:lpstr>
      <vt:lpstr>Generative Adversarial Networks</vt:lpstr>
      <vt:lpstr>Generative Adversarial Networks</vt:lpstr>
      <vt:lpstr>Training GANs: Two-player game</vt:lpstr>
      <vt:lpstr>Training GANs: Two-player game</vt:lpstr>
      <vt:lpstr>Training GANs: Two-player game</vt:lpstr>
      <vt:lpstr>Training GANs: Two-player game</vt:lpstr>
      <vt:lpstr>Training GANs: Two-player game</vt:lpstr>
      <vt:lpstr>Training GANs: Two-player game</vt:lpstr>
      <vt:lpstr>Training GANs: Two-player game</vt:lpstr>
      <vt:lpstr>Training GANs: Two-player game</vt:lpstr>
      <vt:lpstr>Training GANs: Two-player game</vt:lpstr>
      <vt:lpstr>PowerPoint Presentation</vt:lpstr>
      <vt:lpstr>Training GANs: Two-player game</vt:lpstr>
      <vt:lpstr>Training GANs: Two-player game</vt:lpstr>
      <vt:lpstr>PowerPoint Presentation</vt:lpstr>
      <vt:lpstr>PowerPoint Presentation</vt:lpstr>
      <vt:lpstr>PowerPoint Presentation</vt:lpstr>
      <vt:lpstr>PowerPoint Presentation</vt:lpstr>
      <vt:lpstr>Generative Adversarial Nets: Convolutional Architectures</vt:lpstr>
      <vt:lpstr>Generative Adversarial Nets: Convolutional Architectures</vt:lpstr>
      <vt:lpstr>Generative Adversarial Nets:  Interpretable Vector Math</vt:lpstr>
      <vt:lpstr>Generative Adversarial Nets:  Interpretable Vector Math</vt:lpstr>
      <vt:lpstr>Generative Adversarial Nets:  Interpretable Vector Math</vt:lpstr>
      <vt:lpstr>PowerPoint Presentation</vt:lpstr>
      <vt:lpstr>Generative Adversarial Nets:  Interpretable Vector Math</vt:lpstr>
      <vt:lpstr>Better training and generation Source-&gt;Target domain transfer</vt:lpstr>
      <vt:lpstr>See also: https://github.com/soumith/ganhacks for tips  and tricks for trainings GANs</vt:lpstr>
      <vt:lpstr>PowerPoint Presentation</vt:lpstr>
      <vt:lpstr>PowerPoint Presentation</vt:lpstr>
      <vt:lpstr>PowerPoint Presentation</vt:lpstr>
      <vt:lpstr>GANs</vt:lpstr>
      <vt:lpstr>Recap - Generative Models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Servadei Lorenzo (IFAG DES SDF SCS SLM)</dc:creator>
  <cp:lastModifiedBy>Servadei Lorenzo (IFAG DES SDF SCS SLM)</cp:lastModifiedBy>
  <cp:revision>120</cp:revision>
  <dcterms:created xsi:type="dcterms:W3CDTF">2018-04-11T18:52:42Z</dcterms:created>
  <dcterms:modified xsi:type="dcterms:W3CDTF">2019-01-18T09:35:43Z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2018-04-11T00:00:00Z</vt:filetime>
  </property>
  <property fmtid="{D5CDD505-2E9C-101B-9397-08002B2CF9AE}" pid="4" name="TemplateVersion">
    <vt:lpwstr>v.02.00.01-2016-05-01</vt:lpwstr>
  </property>
  <property fmtid="{D5CDD505-2E9C-101B-9397-08002B2CF9AE}" pid="5" name="TemplateCompany">
    <vt:lpwstr>IFX</vt:lpwstr>
  </property>
  <property fmtid="{D5CDD505-2E9C-101B-9397-08002B2CF9AE}" pid="6" name="DocumentID">
    <vt:lpwstr/>
  </property>
  <property fmtid="{D5CDD505-2E9C-101B-9397-08002B2CF9AE}" pid="7" name="DocumentVersion">
    <vt:lpwstr/>
  </property>
  <property fmtid="{D5CDD505-2E9C-101B-9397-08002B2CF9AE}" pid="8" name="Proprietary">
    <vt:lpwstr/>
  </property>
  <property fmtid="{D5CDD505-2E9C-101B-9397-08002B2CF9AE}" pid="9" name="ConfidentialityMarking">
    <vt:lpwstr>no marking</vt:lpwstr>
  </property>
  <property fmtid="{D5CDD505-2E9C-101B-9397-08002B2CF9AE}" pid="10" name="AdditionalMarking">
    <vt:lpwstr/>
  </property>
</Properties>
</file>